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heme/themeOverride2.xml" ContentType="application/vnd.openxmlformats-officedocument.themeOverr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4" r:id="rId1"/>
  </p:sldMasterIdLst>
  <p:notesMasterIdLst>
    <p:notesMasterId r:id="rId17"/>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71" r:id="rId15"/>
    <p:sldId id="269" r:id="rId16"/>
  </p:sldIdLst>
  <p:sldSz cx="12192000" cy="6858000"/>
  <p:notesSz cx="6858000" cy="9144000"/>
  <p:defaultText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C522A5BB-BE01-4BE5-A5B1-6C37AA314434}" v="7" dt="2022-12-15T09:59:26.092"/>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64747" autoAdjust="0"/>
  </p:normalViewPr>
  <p:slideViewPr>
    <p:cSldViewPr snapToGrid="0">
      <p:cViewPr varScale="1">
        <p:scale>
          <a:sx n="98" d="100"/>
          <a:sy n="98" d="100"/>
        </p:scale>
        <p:origin x="145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sidhuvud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sv-SE"/>
          </a:p>
        </p:txBody>
      </p:sp>
      <p:sp>
        <p:nvSpPr>
          <p:cNvPr id="3" name="Platshållare för datum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EDE00C3-C92B-4B3B-B1C1-5E6FE23E7CBC}" type="datetimeFigureOut">
              <a:rPr lang="sv-SE" smtClean="0"/>
              <a:t>2025-09-05</a:t>
            </a:fld>
            <a:endParaRPr lang="sv-SE"/>
          </a:p>
        </p:txBody>
      </p:sp>
      <p:sp>
        <p:nvSpPr>
          <p:cNvPr id="4" name="Platshållare för bildobjekt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sv-SE"/>
          </a:p>
        </p:txBody>
      </p:sp>
      <p:sp>
        <p:nvSpPr>
          <p:cNvPr id="5" name="Platshållare för anteckninga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6" name="Platshållare för sidfot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sv-SE"/>
          </a:p>
        </p:txBody>
      </p:sp>
      <p:sp>
        <p:nvSpPr>
          <p:cNvPr id="7" name="Platshållare för bildnumm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4B184A2-A7B0-4080-895F-DBFD79AF064E}" type="slidenum">
              <a:rPr lang="sv-SE" smtClean="0"/>
              <a:t>‹#›</a:t>
            </a:fld>
            <a:endParaRPr lang="sv-SE"/>
          </a:p>
        </p:txBody>
      </p:sp>
    </p:spTree>
    <p:extLst>
      <p:ext uri="{BB962C8B-B14F-4D97-AF65-F5344CB8AC3E}">
        <p14:creationId xmlns:p14="http://schemas.microsoft.com/office/powerpoint/2010/main" val="101928758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Materialet här utgår från exemplet Sverigefinnar och handlar specifikt om dem men innehållet är också allmänmänskligt. Det handlar om identitet och arv, om vad som definierar vem man är och vad man för vidare till nästa generation. Det handlar om språk, mat och minnen. Därför kan innehållet och diskussionsfrågorna beröra alla, vare sig man tillhör en minoritet eller majoritet, vare sig man har erfarenhet av emigration eller inte. Materialet kan användas som utgångspunkt för ett skolarbete kring våra nationella minoriteter eller om till exempel identitet och emigration.</a:t>
            </a:r>
          </a:p>
          <a:p>
            <a:r>
              <a:rPr lang="sv-SE" dirty="0"/>
              <a:t>Visa gärna fotografierna i helklass och använd texten för att berätta om dem. Texten bygger på den visning som museets pedagog producerade för utställningen och innehåller många direkta citat från intervjuerna med Sverigefinnar.</a:t>
            </a:r>
          </a:p>
          <a:p>
            <a:endParaRPr lang="sv-SE" dirty="0"/>
          </a:p>
        </p:txBody>
      </p:sp>
      <p:sp>
        <p:nvSpPr>
          <p:cNvPr id="4" name="Platshållare för bildnummer 3"/>
          <p:cNvSpPr>
            <a:spLocks noGrp="1"/>
          </p:cNvSpPr>
          <p:nvPr>
            <p:ph type="sldNum" sz="quarter" idx="5"/>
          </p:nvPr>
        </p:nvSpPr>
        <p:spPr/>
        <p:txBody>
          <a:bodyPr/>
          <a:lstStyle/>
          <a:p>
            <a:fld id="{04B184A2-A7B0-4080-895F-DBFD79AF064E}" type="slidenum">
              <a:rPr lang="sv-SE" smtClean="0"/>
              <a:t>1</a:t>
            </a:fld>
            <a:endParaRPr lang="sv-SE"/>
          </a:p>
        </p:txBody>
      </p:sp>
    </p:spTree>
    <p:extLst>
      <p:ext uri="{BB962C8B-B14F-4D97-AF65-F5344CB8AC3E}">
        <p14:creationId xmlns:p14="http://schemas.microsoft.com/office/powerpoint/2010/main" val="4986587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Erfarenheter av krig</a:t>
            </a:r>
          </a:p>
          <a:p>
            <a:r>
              <a:rPr lang="sv-SE" dirty="0"/>
              <a:t>Vihtori </a:t>
            </a:r>
            <a:r>
              <a:rPr lang="sv-SE" dirty="0" err="1"/>
              <a:t>Miinin</a:t>
            </a:r>
            <a:r>
              <a:rPr lang="sv-SE" dirty="0"/>
              <a:t> på bilderna var född i maj 1925 som den yngsta i en syskonskara på tio. Hans familj bodde i den östra delen av Karelen. I fredsöverenskommelsen 1944 avstod Finland provinsen till Ryssland och bebyggelsen brändes ner, så även familjen </a:t>
            </a:r>
            <a:r>
              <a:rPr lang="sv-SE" dirty="0" err="1"/>
              <a:t>Miinins</a:t>
            </a:r>
            <a:r>
              <a:rPr lang="sv-SE" dirty="0"/>
              <a:t> gård. Vihtori var 18 år när han kallades in i kriget (fortsättningskriget 1941-1944). Han minerade vägar, skogar och stigar. Han minns smällarna när kulsprutor sköt sönder skogen. Han såg släktingar skjutas ihjäl. Men han var inte rädd, man blev van, berättar han. Han klarade sig, han hade tur. Han blev sårad av kulspruteeld och fick splitter i kroppen som satt kvar hela livet. Han dog kort efter att han intervjuades, han var då 92 år gammal (2017). Det finns ca 20 000 krigsveteraner kvar i livet idag. Vihtori har fått medalj för sina insatser.</a:t>
            </a:r>
          </a:p>
          <a:p>
            <a:r>
              <a:rPr lang="sv-SE" dirty="0"/>
              <a:t>Flera av de intervjuade nämner kriget, det har präglat de efterföljande generationerna på ett helt annat sätt än kriget präglat svenskarna, eftersom Sverige faktiskt inte var med i kriget utan bara hade beredskap för krig. Det är en erfarenhet finländare har gemensamt och delar.</a:t>
            </a:r>
          </a:p>
        </p:txBody>
      </p:sp>
      <p:sp>
        <p:nvSpPr>
          <p:cNvPr id="4" name="Platshållare för bildnummer 3"/>
          <p:cNvSpPr>
            <a:spLocks noGrp="1"/>
          </p:cNvSpPr>
          <p:nvPr>
            <p:ph type="sldNum" sz="quarter" idx="5"/>
          </p:nvPr>
        </p:nvSpPr>
        <p:spPr/>
        <p:txBody>
          <a:bodyPr/>
          <a:lstStyle/>
          <a:p>
            <a:fld id="{04B184A2-A7B0-4080-895F-DBFD79AF064E}" type="slidenum">
              <a:rPr lang="sv-SE" smtClean="0"/>
              <a:t>10</a:t>
            </a:fld>
            <a:endParaRPr lang="sv-SE"/>
          </a:p>
        </p:txBody>
      </p:sp>
    </p:spTree>
    <p:extLst>
      <p:ext uri="{BB962C8B-B14F-4D97-AF65-F5344CB8AC3E}">
        <p14:creationId xmlns:p14="http://schemas.microsoft.com/office/powerpoint/2010/main" val="21742157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Flera av de intervjuade berättar att de tänder ett ljus den 6 dec, det är en typisk finländsk tradition. Kanske träffas man och äter finsk mat. Kanske ordnas det någonting på finska föreningen. Men flera säger också att de inte firar dagen på något särskilt sätt.</a:t>
            </a:r>
          </a:p>
          <a:p>
            <a:r>
              <a:rPr lang="sv-SE" dirty="0"/>
              <a:t>Någon säger angående att tända ett ljus den 6 december på självständighetsdagen: </a:t>
            </a:r>
            <a:br>
              <a:rPr lang="sv-SE" dirty="0"/>
            </a:br>
            <a:r>
              <a:rPr lang="sv-SE" i="1" dirty="0"/>
              <a:t>”Jag tänker inte på den dagen som en glad dag, det rör sig mer om sorg då man tänker på alla som stupat i krigen och krigsveteraner som sårats. Den 6 dec är inte pompa och ståt.” </a:t>
            </a:r>
            <a:br>
              <a:rPr lang="sv-SE" dirty="0"/>
            </a:br>
            <a:r>
              <a:rPr lang="sv-SE" dirty="0"/>
              <a:t>Vihtori säger: </a:t>
            </a:r>
            <a:br>
              <a:rPr lang="sv-SE" dirty="0"/>
            </a:br>
            <a:r>
              <a:rPr lang="sv-SE" i="1" dirty="0"/>
              <a:t>”Givetvis brukar jag fira självständighetsdagen, men jag vet att många veteraner säger att den inte behöver firas, festligheterna är över.”</a:t>
            </a:r>
            <a:endParaRPr lang="sv-SE" dirty="0"/>
          </a:p>
          <a:p>
            <a:r>
              <a:rPr lang="sv-SE" dirty="0"/>
              <a:t>Vihtori åkte med sin fru och fyra barn på försök till Sverige år 1957. De skulle stanna ett par år men de blev kvar. Efter flera jobb hamnade han som svarvare och </a:t>
            </a:r>
            <a:r>
              <a:rPr lang="sv-SE" dirty="0" err="1"/>
              <a:t>finslipare</a:t>
            </a:r>
            <a:r>
              <a:rPr lang="sv-SE" dirty="0"/>
              <a:t> i Karlskoga. Genom åren har Vihtori längtat hem till gården där han är född, till alla de vackra platserna där, till sjöarna. Han har funderat över hur det skulle ha varit om han aldrig lämnat Finland: </a:t>
            </a:r>
            <a:br>
              <a:rPr lang="sv-SE" dirty="0"/>
            </a:br>
            <a:r>
              <a:rPr lang="sv-SE" i="1" dirty="0"/>
              <a:t>”Det är ingen mening att tänka så för möjligheten att välja ett annat liv kommer inte tillbaka. Men trots att jag varit svensk medborgare i många år så finns mitt hjärta i Finland.”</a:t>
            </a:r>
            <a:endParaRPr lang="sv-SE" dirty="0"/>
          </a:p>
          <a:p>
            <a:r>
              <a:rPr lang="sv-SE" dirty="0"/>
              <a:t>Flera talar om tacksamhet och glädje över livet – ofta som ett arv eller en visdom överförd från tidigare generationer.</a:t>
            </a:r>
          </a:p>
          <a:p>
            <a:endParaRPr lang="sv-SE" dirty="0"/>
          </a:p>
        </p:txBody>
      </p:sp>
      <p:sp>
        <p:nvSpPr>
          <p:cNvPr id="4" name="Platshållare för bildnummer 3"/>
          <p:cNvSpPr>
            <a:spLocks noGrp="1"/>
          </p:cNvSpPr>
          <p:nvPr>
            <p:ph type="sldNum" sz="quarter" idx="5"/>
          </p:nvPr>
        </p:nvSpPr>
        <p:spPr/>
        <p:txBody>
          <a:bodyPr/>
          <a:lstStyle/>
          <a:p>
            <a:fld id="{04B184A2-A7B0-4080-895F-DBFD79AF064E}" type="slidenum">
              <a:rPr lang="sv-SE" smtClean="0"/>
              <a:t>11</a:t>
            </a:fld>
            <a:endParaRPr lang="sv-SE"/>
          </a:p>
        </p:txBody>
      </p:sp>
    </p:spTree>
    <p:extLst>
      <p:ext uri="{BB962C8B-B14F-4D97-AF65-F5344CB8AC3E}">
        <p14:creationId xmlns:p14="http://schemas.microsoft.com/office/powerpoint/2010/main" val="192934504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Vi och dom</a:t>
            </a:r>
          </a:p>
          <a:p>
            <a:r>
              <a:rPr lang="sv-SE" dirty="0"/>
              <a:t>Titeln är talande, har du tänkt på att det är nio kilo tyg i de finskromska kvinnornas traditionella kjolar? Tyget kan vara upp till 10 m långt. Det är en ca 100 år gammal tradition med ursprung i karelen. För de finskromska kvinnorna är kläderna ett väldigt tydligt kulturellt uttryck, något som skiljer ut dem från övriga grupper. Det finns ca 3000 finska romer i Sverige. För dem är sammanhållning och släkt viktigt och respekten för äldre är centralt.</a:t>
            </a:r>
          </a:p>
        </p:txBody>
      </p:sp>
      <p:sp>
        <p:nvSpPr>
          <p:cNvPr id="4" name="Platshållare för bildnummer 3"/>
          <p:cNvSpPr>
            <a:spLocks noGrp="1"/>
          </p:cNvSpPr>
          <p:nvPr>
            <p:ph type="sldNum" sz="quarter" idx="5"/>
          </p:nvPr>
        </p:nvSpPr>
        <p:spPr/>
        <p:txBody>
          <a:bodyPr/>
          <a:lstStyle/>
          <a:p>
            <a:fld id="{04B184A2-A7B0-4080-895F-DBFD79AF064E}" type="slidenum">
              <a:rPr lang="sv-SE" smtClean="0"/>
              <a:t>12</a:t>
            </a:fld>
            <a:endParaRPr lang="sv-SE"/>
          </a:p>
        </p:txBody>
      </p:sp>
    </p:spTree>
    <p:extLst>
      <p:ext uri="{BB962C8B-B14F-4D97-AF65-F5344CB8AC3E}">
        <p14:creationId xmlns:p14="http://schemas.microsoft.com/office/powerpoint/2010/main" val="354112638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När vi ser det så tydligt på kläderna och utseendet att någon tillhör en särskild grupp så är det lätt att generalisera och sätta in de människorna i fack. Det är svårare med människor som inte utmärker sig så tydligt. Kanske är det därför det är lätt att kategorisera människor i termer av vi och dom och att se på skillnaderna oss emellan. Det är svårare att se sig själv som etnisk om man tillhör majoritetsbefolkningen. Det är lätt att se sig själv som norm och leta efter det som är olikt hos andra. Men de flesta människor delar en önskan om att få höra till och få samma chanser i livet som alla andra.</a:t>
            </a:r>
          </a:p>
        </p:txBody>
      </p:sp>
      <p:sp>
        <p:nvSpPr>
          <p:cNvPr id="4" name="Platshållare för bildnummer 3"/>
          <p:cNvSpPr>
            <a:spLocks noGrp="1"/>
          </p:cNvSpPr>
          <p:nvPr>
            <p:ph type="sldNum" sz="quarter" idx="5"/>
          </p:nvPr>
        </p:nvSpPr>
        <p:spPr/>
        <p:txBody>
          <a:bodyPr/>
          <a:lstStyle/>
          <a:p>
            <a:fld id="{04B184A2-A7B0-4080-895F-DBFD79AF064E}" type="slidenum">
              <a:rPr lang="sv-SE" smtClean="0"/>
              <a:t>13</a:t>
            </a:fld>
            <a:endParaRPr lang="sv-SE"/>
          </a:p>
        </p:txBody>
      </p:sp>
    </p:spTree>
    <p:extLst>
      <p:ext uri="{BB962C8B-B14F-4D97-AF65-F5344CB8AC3E}">
        <p14:creationId xmlns:p14="http://schemas.microsoft.com/office/powerpoint/2010/main" val="14458622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Att föra vidare ett arv</a:t>
            </a:r>
          </a:p>
          <a:p>
            <a:r>
              <a:rPr lang="sv-SE" dirty="0"/>
              <a:t>Barnen är ju framtiden och de som ska föra vidare sitt arv. Men det finns mycket som är komplicerat med det och som kommer fram i intervjuerna.</a:t>
            </a:r>
          </a:p>
          <a:p>
            <a:r>
              <a:rPr lang="sv-SE" dirty="0"/>
              <a:t>Till exempel så är det ju svårare att hålla något vid liv över tid. Hur finsk känner man sig om man knappt kan ett ord finska och det var mor- eller farföräldrar som flyttade från Finland innan man ens var född? Man kanske aldrig lär sig språket. Det kanske inte längre finns några släktingar kvar i Finland som man kan besöka. Vad betyder det för hur man identifierar sig?</a:t>
            </a:r>
          </a:p>
        </p:txBody>
      </p:sp>
      <p:sp>
        <p:nvSpPr>
          <p:cNvPr id="4" name="Platshållare för bildnummer 3"/>
          <p:cNvSpPr>
            <a:spLocks noGrp="1"/>
          </p:cNvSpPr>
          <p:nvPr>
            <p:ph type="sldNum" sz="quarter" idx="5"/>
          </p:nvPr>
        </p:nvSpPr>
        <p:spPr/>
        <p:txBody>
          <a:bodyPr/>
          <a:lstStyle/>
          <a:p>
            <a:fld id="{04B184A2-A7B0-4080-895F-DBFD79AF064E}" type="slidenum">
              <a:rPr lang="sv-SE" smtClean="0"/>
              <a:t>14</a:t>
            </a:fld>
            <a:endParaRPr lang="sv-SE"/>
          </a:p>
        </p:txBody>
      </p:sp>
    </p:spTree>
    <p:extLst>
      <p:ext uri="{BB962C8B-B14F-4D97-AF65-F5344CB8AC3E}">
        <p14:creationId xmlns:p14="http://schemas.microsoft.com/office/powerpoint/2010/main" val="20877417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dirty="0"/>
              <a:t>En del som kom till Sverige på 1960-70-talen ville inte kännas vid sitt finska arv. De ville lämna det bakom sig, det framkommer i flera intervjuer. Men för många blir det här med historia, ursprung, släkt och arv viktigare med åren, det är allmänmänskligt att det är så – så kan finskheten tillta med åren?</a:t>
            </a:r>
          </a:p>
          <a:p>
            <a:r>
              <a:rPr lang="sv-SE" dirty="0"/>
              <a:t>Barnen kan även vara nyfikna på Finland och släktingar där. De vill gärna höra berättelser om livet i Finland.</a:t>
            </a:r>
          </a:p>
          <a:p>
            <a:r>
              <a:rPr lang="sv-SE" dirty="0"/>
              <a:t>En intervjuad beskriver det så här: </a:t>
            </a:r>
            <a:br>
              <a:rPr lang="sv-SE" dirty="0"/>
            </a:br>
            <a:r>
              <a:rPr lang="sv-SE" i="1" dirty="0"/>
              <a:t>”Jag är stolt över båda mina ursprung – att man är en människa från två länder!” </a:t>
            </a:r>
            <a:br>
              <a:rPr lang="sv-SE" dirty="0"/>
            </a:br>
            <a:r>
              <a:rPr lang="sv-SE" dirty="0"/>
              <a:t>En annan uttrycker det så här: </a:t>
            </a:r>
            <a:br>
              <a:rPr lang="sv-SE" dirty="0"/>
            </a:br>
            <a:r>
              <a:rPr lang="sv-SE" i="1" dirty="0"/>
              <a:t>”Vi hade invandrarbakgrund men jag såg mig själv som svensk”.</a:t>
            </a:r>
            <a:endParaRPr lang="sv-SE" dirty="0"/>
          </a:p>
          <a:p>
            <a:endParaRPr lang="sv-SE" dirty="0"/>
          </a:p>
        </p:txBody>
      </p:sp>
      <p:sp>
        <p:nvSpPr>
          <p:cNvPr id="4" name="Platshållare för bildnummer 3"/>
          <p:cNvSpPr>
            <a:spLocks noGrp="1"/>
          </p:cNvSpPr>
          <p:nvPr>
            <p:ph type="sldNum" sz="quarter" idx="5"/>
          </p:nvPr>
        </p:nvSpPr>
        <p:spPr/>
        <p:txBody>
          <a:bodyPr/>
          <a:lstStyle/>
          <a:p>
            <a:fld id="{04B184A2-A7B0-4080-895F-DBFD79AF064E}" type="slidenum">
              <a:rPr lang="sv-SE" smtClean="0"/>
              <a:t>15</a:t>
            </a:fld>
            <a:endParaRPr lang="sv-SE"/>
          </a:p>
        </p:txBody>
      </p:sp>
    </p:spTree>
    <p:extLst>
      <p:ext uri="{BB962C8B-B14F-4D97-AF65-F5344CB8AC3E}">
        <p14:creationId xmlns:p14="http://schemas.microsoft.com/office/powerpoint/2010/main" val="1477696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Hur gestaltar man ett kulturarv?</a:t>
            </a:r>
          </a:p>
          <a:p>
            <a:r>
              <a:rPr lang="sv-SE" dirty="0"/>
              <a:t>”</a:t>
            </a:r>
            <a:r>
              <a:rPr lang="sv-SE" i="1" dirty="0"/>
              <a:t>Finland finns inom mig</a:t>
            </a:r>
            <a:r>
              <a:rPr lang="sv-SE" dirty="0"/>
              <a:t>” är en replik som slog an i fotografen Agnes Thor. Att arvet är något man bär med sig, inom sig. Repliken fick ge namn åt hela utställningen.</a:t>
            </a:r>
          </a:p>
          <a:p>
            <a:r>
              <a:rPr lang="sv-SE" dirty="0"/>
              <a:t>Björken som symbol för Finland. Björken har alltid haft en viktig plats i den finska kulturen och representerar hemlängtan, minnen och nostalgi. Många av de intervjuade uttrycker en längtan ut i naturen, till skog och mark. Men detta gäller också för svenskar så kanske är det något specifikt nordiskt?</a:t>
            </a:r>
          </a:p>
          <a:p>
            <a:r>
              <a:rPr lang="sv-SE" dirty="0"/>
              <a:t>Men en del uttrycker också något annat: </a:t>
            </a:r>
            <a:br>
              <a:rPr lang="sv-SE" dirty="0"/>
            </a:br>
            <a:r>
              <a:rPr lang="sv-SE" i="1" dirty="0"/>
              <a:t>”Det är synd att tappa det finska men jag bor och lever här och ibland känns Finland långt bort.”</a:t>
            </a:r>
            <a:r>
              <a:rPr lang="sv-SE" dirty="0"/>
              <a:t> </a:t>
            </a:r>
            <a:br>
              <a:rPr lang="sv-SE" dirty="0"/>
            </a:br>
            <a:r>
              <a:rPr lang="sv-SE" i="1" dirty="0"/>
              <a:t>”Tror kanske att mamma längtade hem då och då, jag kunde ana det ibland, men inte pappa. Jag frågade förresten aldrig hur det var med hemlängtan. Vi pratade inte om sånt och vi ungar hade många vänner och kompisar och kände ingen saknad efter det gamla hemlandet”.</a:t>
            </a:r>
            <a:r>
              <a:rPr lang="sv-SE" dirty="0"/>
              <a:t> </a:t>
            </a:r>
            <a:br>
              <a:rPr lang="sv-SE" dirty="0"/>
            </a:br>
            <a:r>
              <a:rPr lang="sv-SE" i="1" dirty="0"/>
              <a:t>”Jag är inte sådan som längtar någonstans. Mitt hem är där jag bor.”</a:t>
            </a:r>
            <a:endParaRPr lang="sv-SE" dirty="0"/>
          </a:p>
          <a:p>
            <a:r>
              <a:rPr lang="sv-SE" dirty="0"/>
              <a:t>Men det kan också skymta fram en besvikelse på Sverige – att det finska inte värdesätts och tas tillvara och att svenskarna är okunniga och ointresserade av ländernas gemensamma historia.</a:t>
            </a:r>
          </a:p>
          <a:p>
            <a:r>
              <a:rPr lang="sv-SE" dirty="0"/>
              <a:t>Den finska sisun är ett begrepp som de flesta av oss känner till. Det står för kraft, en drivkraft, en anda, att inte ge upp. Det är flera som ger uttryck för det i intervjuerna. De uttrycker det som att de aldrig ger upp, att de alltid slutför det de påbörjat, att de sätter upp ett mål och säger ”dit ska jag!”, och att det är ett finskt karaktärsdrag.</a:t>
            </a:r>
          </a:p>
          <a:p>
            <a:r>
              <a:rPr lang="sv-SE" dirty="0"/>
              <a:t>När det kommer till idrott så är man finsk. Man hejar alltid på Finland i hockey.</a:t>
            </a:r>
          </a:p>
          <a:p>
            <a:endParaRPr lang="sv-SE" dirty="0"/>
          </a:p>
        </p:txBody>
      </p:sp>
      <p:sp>
        <p:nvSpPr>
          <p:cNvPr id="4" name="Platshållare för bildnummer 3"/>
          <p:cNvSpPr>
            <a:spLocks noGrp="1"/>
          </p:cNvSpPr>
          <p:nvPr>
            <p:ph type="sldNum" sz="quarter" idx="5"/>
          </p:nvPr>
        </p:nvSpPr>
        <p:spPr/>
        <p:txBody>
          <a:bodyPr/>
          <a:lstStyle/>
          <a:p>
            <a:fld id="{04B184A2-A7B0-4080-895F-DBFD79AF064E}" type="slidenum">
              <a:rPr lang="sv-SE" smtClean="0"/>
              <a:t>2</a:t>
            </a:fld>
            <a:endParaRPr lang="sv-SE"/>
          </a:p>
        </p:txBody>
      </p:sp>
    </p:spTree>
    <p:extLst>
      <p:ext uri="{BB962C8B-B14F-4D97-AF65-F5344CB8AC3E}">
        <p14:creationId xmlns:p14="http://schemas.microsoft.com/office/powerpoint/2010/main" val="37309622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Vad är ett kulturarv? Det var utgångspunkten för fotografierna i utställningen. Hur fångar man det subtila? Här exemplifieras det med det konkreta – bastu, och det subtila – känslan, betydelsen av att basta, som blir svårare att fånga på bild. Där får vi ta hjälp av intervjuerna.</a:t>
            </a:r>
          </a:p>
        </p:txBody>
      </p:sp>
      <p:sp>
        <p:nvSpPr>
          <p:cNvPr id="4" name="Platshållare för bildnummer 3"/>
          <p:cNvSpPr>
            <a:spLocks noGrp="1"/>
          </p:cNvSpPr>
          <p:nvPr>
            <p:ph type="sldNum" sz="quarter" idx="5"/>
          </p:nvPr>
        </p:nvSpPr>
        <p:spPr/>
        <p:txBody>
          <a:bodyPr/>
          <a:lstStyle/>
          <a:p>
            <a:fld id="{04B184A2-A7B0-4080-895F-DBFD79AF064E}" type="slidenum">
              <a:rPr lang="sv-SE" smtClean="0"/>
              <a:t>3</a:t>
            </a:fld>
            <a:endParaRPr lang="sv-SE"/>
          </a:p>
        </p:txBody>
      </p:sp>
    </p:spTree>
    <p:extLst>
      <p:ext uri="{BB962C8B-B14F-4D97-AF65-F5344CB8AC3E}">
        <p14:creationId xmlns:p14="http://schemas.microsoft.com/office/powerpoint/2010/main" val="338239382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Bastubad är något som man tydligt förknippar med Finland. Många som kom till Sverige byggde en bastu i huset eller till och med i lägenheten. Många badar bastu regelbundet. Det finns minnen av hur man som liten badade och sedan slängde sig i en sjö eller i snön. Hur man knöt sig en bastukvast, en björkruska, som en beskriver det: </a:t>
            </a:r>
            <a:br>
              <a:rPr lang="sv-SE" dirty="0"/>
            </a:br>
            <a:r>
              <a:rPr lang="sv-SE" i="1" dirty="0"/>
              <a:t>”Av björkruskan blir man varm och ren, dessutom luktar det så gott att jag hittar inte ord för det, man måste själv prova”.</a:t>
            </a:r>
            <a:endParaRPr lang="sv-SE" dirty="0"/>
          </a:p>
        </p:txBody>
      </p:sp>
      <p:sp>
        <p:nvSpPr>
          <p:cNvPr id="4" name="Platshållare för bildnummer 3"/>
          <p:cNvSpPr>
            <a:spLocks noGrp="1"/>
          </p:cNvSpPr>
          <p:nvPr>
            <p:ph type="sldNum" sz="quarter" idx="5"/>
          </p:nvPr>
        </p:nvSpPr>
        <p:spPr/>
        <p:txBody>
          <a:bodyPr/>
          <a:lstStyle/>
          <a:p>
            <a:fld id="{04B184A2-A7B0-4080-895F-DBFD79AF064E}" type="slidenum">
              <a:rPr lang="sv-SE" smtClean="0"/>
              <a:t>4</a:t>
            </a:fld>
            <a:endParaRPr lang="sv-SE"/>
          </a:p>
        </p:txBody>
      </p:sp>
    </p:spTree>
    <p:extLst>
      <p:ext uri="{BB962C8B-B14F-4D97-AF65-F5344CB8AC3E}">
        <p14:creationId xmlns:p14="http://schemas.microsoft.com/office/powerpoint/2010/main" val="1779728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En person, </a:t>
            </a:r>
            <a:r>
              <a:rPr lang="sv-SE" dirty="0" err="1"/>
              <a:t>Olavi</a:t>
            </a:r>
            <a:r>
              <a:rPr lang="sv-SE" dirty="0"/>
              <a:t>, berättar att han en gång sparat ett nyutslaget björklöv i frysen till vinterns bastubad.</a:t>
            </a:r>
          </a:p>
          <a:p>
            <a:r>
              <a:rPr lang="sv-SE" dirty="0"/>
              <a:t>Idag kan bastubadet vara en sammanhållande faktor, något man gör med andra landsmän i finska föreningen t.ex. Det kan vara ett sätt att återskapa det finska i Sverige.</a:t>
            </a:r>
          </a:p>
          <a:p>
            <a:endParaRPr lang="sv-SE" dirty="0"/>
          </a:p>
        </p:txBody>
      </p:sp>
      <p:sp>
        <p:nvSpPr>
          <p:cNvPr id="4" name="Platshållare för bildnummer 3"/>
          <p:cNvSpPr>
            <a:spLocks noGrp="1"/>
          </p:cNvSpPr>
          <p:nvPr>
            <p:ph type="sldNum" sz="quarter" idx="5"/>
          </p:nvPr>
        </p:nvSpPr>
        <p:spPr/>
        <p:txBody>
          <a:bodyPr/>
          <a:lstStyle/>
          <a:p>
            <a:fld id="{04B184A2-A7B0-4080-895F-DBFD79AF064E}" type="slidenum">
              <a:rPr lang="sv-SE" smtClean="0"/>
              <a:t>5</a:t>
            </a:fld>
            <a:endParaRPr lang="sv-SE"/>
          </a:p>
        </p:txBody>
      </p:sp>
    </p:spTree>
    <p:extLst>
      <p:ext uri="{BB962C8B-B14F-4D97-AF65-F5344CB8AC3E}">
        <p14:creationId xmlns:p14="http://schemas.microsoft.com/office/powerpoint/2010/main" val="36029884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Språket</a:t>
            </a:r>
          </a:p>
          <a:p>
            <a:r>
              <a:rPr lang="sv-SE" dirty="0"/>
              <a:t>Språket är bland det viktigaste man har när det kommer till identitet. De intervjuade berättar mycket om språket, olika aspekter av språk. Och det är något vi alla kan relatera till, hur viktigt det är att kunna ett språk, att kunna och få uttrycka sig på ett språk man behärskar, hur det är vägen in i ett samhälle.</a:t>
            </a:r>
          </a:p>
          <a:p>
            <a:r>
              <a:rPr lang="sv-SE" dirty="0"/>
              <a:t>Många är tvåspråkiga och talar språken vid olika tillfällen och med olika personer. En intervjuad säger: </a:t>
            </a:r>
            <a:br>
              <a:rPr lang="sv-SE" dirty="0"/>
            </a:br>
            <a:r>
              <a:rPr lang="sv-SE" dirty="0"/>
              <a:t>”</a:t>
            </a:r>
            <a:r>
              <a:rPr lang="sv-SE" i="1" dirty="0"/>
              <a:t>Med mina äldre syskon pratar jag oftast finska och med mina yngre syskon svenska, och så blandar vi språken</a:t>
            </a:r>
            <a:r>
              <a:rPr lang="sv-SE" dirty="0"/>
              <a:t>.”</a:t>
            </a:r>
          </a:p>
          <a:p>
            <a:r>
              <a:rPr lang="sv-SE" dirty="0"/>
              <a:t>En annan berättar: </a:t>
            </a:r>
            <a:br>
              <a:rPr lang="sv-SE" dirty="0"/>
            </a:br>
            <a:r>
              <a:rPr lang="sv-SE" i="1" dirty="0"/>
              <a:t>”Jag kunde inte finska. Mamma och pappa pratade sitt hemlands språk med varandra och svenska med mig. På det viset fick jag aldrig lära mig finska och det är jag som vuxen väldigt ledsen över. Men det var så. Man trodde väl att det skulle gå lättare för oss i livet om vi bara pratade svenska.”</a:t>
            </a:r>
            <a:endParaRPr lang="sv-SE" dirty="0"/>
          </a:p>
          <a:p>
            <a:r>
              <a:rPr lang="sv-SE" dirty="0"/>
              <a:t>En del perspektiv på språk som framkommer i intervjuerna:</a:t>
            </a:r>
          </a:p>
          <a:p>
            <a:r>
              <a:rPr lang="sv-SE" dirty="0"/>
              <a:t>- Att det är viktigt att hålla kvar finskan. Att lyssna på finsk radio och se på finska TV-program (kanske barnprogram som är enklare) för att hålla kvar språket. </a:t>
            </a:r>
            <a:br>
              <a:rPr lang="sv-SE" dirty="0"/>
            </a:br>
            <a:r>
              <a:rPr lang="sv-SE" dirty="0"/>
              <a:t>- Att en del i den äldre generationen aldrig lärde sig svenska. </a:t>
            </a:r>
            <a:br>
              <a:rPr lang="sv-SE" dirty="0"/>
            </a:br>
            <a:r>
              <a:rPr lang="sv-SE" dirty="0"/>
              <a:t>- Att man som barn inte fick lära sig finska, de äldre trodde att det skulle vara lättare i livet för barnen om de bara pratade svenska. </a:t>
            </a:r>
            <a:br>
              <a:rPr lang="sv-SE" dirty="0"/>
            </a:br>
            <a:r>
              <a:rPr lang="sv-SE" dirty="0"/>
              <a:t>- Att svenska hade högre status än finska. </a:t>
            </a:r>
            <a:br>
              <a:rPr lang="sv-SE" dirty="0"/>
            </a:br>
            <a:r>
              <a:rPr lang="sv-SE" dirty="0"/>
              <a:t>- Att inte kunna förstå sina egna släktingar. </a:t>
            </a:r>
            <a:br>
              <a:rPr lang="sv-SE" dirty="0"/>
            </a:br>
            <a:r>
              <a:rPr lang="sv-SE" dirty="0"/>
              <a:t>- Att det kan vara en sorg att barnbarnen inte lär sig finska idag. Att hemlandsspråket försvinner ur släkten. </a:t>
            </a:r>
            <a:br>
              <a:rPr lang="sv-SE" dirty="0"/>
            </a:br>
            <a:r>
              <a:rPr lang="sv-SE" dirty="0"/>
              <a:t>- Att blir man riktigt arg så svär man på finska, även om man aldrig pratar finska annars. </a:t>
            </a:r>
            <a:br>
              <a:rPr lang="sv-SE" dirty="0"/>
            </a:br>
            <a:r>
              <a:rPr lang="sv-SE" dirty="0"/>
              <a:t>- Någon säger att hen bara kan ett enda ord på finska – </a:t>
            </a:r>
            <a:r>
              <a:rPr lang="sv-SE" dirty="0" err="1"/>
              <a:t>porkkanalaatikko</a:t>
            </a:r>
            <a:r>
              <a:rPr lang="sv-SE" dirty="0"/>
              <a:t> (morotslåda).</a:t>
            </a:r>
          </a:p>
          <a:p>
            <a:r>
              <a:rPr lang="sv-SE" dirty="0"/>
              <a:t>Vuokko som bott i 48 år i Sverige och som känner sig både som svensk och finsk säger: </a:t>
            </a:r>
            <a:br>
              <a:rPr lang="sv-SE" dirty="0"/>
            </a:br>
            <a:r>
              <a:rPr lang="sv-SE" i="1" dirty="0"/>
              <a:t>”Jag är född i Finland och pratar språket även om jag tappat i ordförråd. Men det finska kan inte försvinna ur mig”.</a:t>
            </a:r>
            <a:endParaRPr lang="sv-SE" dirty="0"/>
          </a:p>
          <a:p>
            <a:r>
              <a:rPr lang="sv-SE" dirty="0"/>
              <a:t>Någon berättar att utbildning sågs som viktigt och att det var vägen till ett bättre liv – bättre än man kunde få i Finland. Det var underförstått att man skulle få bra betyg och gärna bättre än en svensk eftersom man hade mer att bevisa på grund av sitt ursprung.</a:t>
            </a:r>
          </a:p>
        </p:txBody>
      </p:sp>
      <p:sp>
        <p:nvSpPr>
          <p:cNvPr id="4" name="Platshållare för bildnummer 3"/>
          <p:cNvSpPr>
            <a:spLocks noGrp="1"/>
          </p:cNvSpPr>
          <p:nvPr>
            <p:ph type="sldNum" sz="quarter" idx="5"/>
          </p:nvPr>
        </p:nvSpPr>
        <p:spPr/>
        <p:txBody>
          <a:bodyPr/>
          <a:lstStyle/>
          <a:p>
            <a:fld id="{04B184A2-A7B0-4080-895F-DBFD79AF064E}" type="slidenum">
              <a:rPr lang="sv-SE" smtClean="0"/>
              <a:t>6</a:t>
            </a:fld>
            <a:endParaRPr lang="sv-SE"/>
          </a:p>
        </p:txBody>
      </p:sp>
    </p:spTree>
    <p:extLst>
      <p:ext uri="{BB962C8B-B14F-4D97-AF65-F5344CB8AC3E}">
        <p14:creationId xmlns:p14="http://schemas.microsoft.com/office/powerpoint/2010/main" val="192495634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Mentalitet</a:t>
            </a:r>
          </a:p>
          <a:p>
            <a:r>
              <a:rPr lang="sv-SE" dirty="0"/>
              <a:t>Titeln på ett av fotografierna är ett citat, ett svar på frågan: vad är det finska arvet för dig? ”Jag är inte rädd för tystnaden”. Genom att säga något sådant så säger man ju också något om andra (svenskar) – är svenskar rädda för tystnaden?</a:t>
            </a:r>
          </a:p>
          <a:p>
            <a:r>
              <a:rPr lang="sv-SE" dirty="0"/>
              <a:t>Bilden ger en känsla av en måltid som äts i trygg tystnad.</a:t>
            </a:r>
          </a:p>
          <a:p>
            <a:r>
              <a:rPr lang="sv-SE" dirty="0" err="1"/>
              <a:t>Olavi</a:t>
            </a:r>
            <a:r>
              <a:rPr lang="sv-SE" dirty="0"/>
              <a:t> reflekterar över skillnader i mentalitet mellan svenskar och finländare: </a:t>
            </a:r>
            <a:br>
              <a:rPr lang="sv-SE" dirty="0"/>
            </a:br>
            <a:r>
              <a:rPr lang="sv-SE" i="1" dirty="0"/>
              <a:t>”Finländare är kärvare, tystare, även om tystnaden inte behöver vara ovänlig, den är mjuk. De biter ihop, ger sig inte. Det tar ett tag att komma en finländare inpå livet men väl där har man en vän för livet.”</a:t>
            </a:r>
            <a:endParaRPr lang="sv-SE" dirty="0"/>
          </a:p>
          <a:p>
            <a:endParaRPr lang="sv-SE" dirty="0"/>
          </a:p>
        </p:txBody>
      </p:sp>
      <p:sp>
        <p:nvSpPr>
          <p:cNvPr id="4" name="Platshållare för bildnummer 3"/>
          <p:cNvSpPr>
            <a:spLocks noGrp="1"/>
          </p:cNvSpPr>
          <p:nvPr>
            <p:ph type="sldNum" sz="quarter" idx="5"/>
          </p:nvPr>
        </p:nvSpPr>
        <p:spPr/>
        <p:txBody>
          <a:bodyPr/>
          <a:lstStyle/>
          <a:p>
            <a:fld id="{04B184A2-A7B0-4080-895F-DBFD79AF064E}" type="slidenum">
              <a:rPr lang="sv-SE" smtClean="0"/>
              <a:t>7</a:t>
            </a:fld>
            <a:endParaRPr lang="sv-SE"/>
          </a:p>
        </p:txBody>
      </p:sp>
    </p:spTree>
    <p:extLst>
      <p:ext uri="{BB962C8B-B14F-4D97-AF65-F5344CB8AC3E}">
        <p14:creationId xmlns:p14="http://schemas.microsoft.com/office/powerpoint/2010/main" val="4510782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v-SE" b="1" dirty="0"/>
              <a:t>Maten</a:t>
            </a:r>
          </a:p>
          <a:p>
            <a:r>
              <a:rPr lang="sv-SE" dirty="0"/>
              <a:t>Ett sätt som arvet förs vidare är genom nedskrivna recept.</a:t>
            </a:r>
          </a:p>
          <a:p>
            <a:r>
              <a:rPr lang="sv-SE" dirty="0"/>
              <a:t>Tillsammans med språket är maten det kanske mest påtagliga arvet en människa bär med sig. I intervjuerna framkommer dock att det är mest vid jul och kanske påsk som man äter finska rätter och det är då man vill ha de traditionella maträtterna.</a:t>
            </a:r>
          </a:p>
          <a:p>
            <a:endParaRPr lang="sv-SE" dirty="0"/>
          </a:p>
        </p:txBody>
      </p:sp>
      <p:sp>
        <p:nvSpPr>
          <p:cNvPr id="4" name="Platshållare för bildnummer 3"/>
          <p:cNvSpPr>
            <a:spLocks noGrp="1"/>
          </p:cNvSpPr>
          <p:nvPr>
            <p:ph type="sldNum" sz="quarter" idx="5"/>
          </p:nvPr>
        </p:nvSpPr>
        <p:spPr/>
        <p:txBody>
          <a:bodyPr/>
          <a:lstStyle/>
          <a:p>
            <a:fld id="{04B184A2-A7B0-4080-895F-DBFD79AF064E}" type="slidenum">
              <a:rPr lang="sv-SE" smtClean="0"/>
              <a:t>8</a:t>
            </a:fld>
            <a:endParaRPr lang="sv-SE"/>
          </a:p>
        </p:txBody>
      </p:sp>
    </p:spTree>
    <p:extLst>
      <p:ext uri="{BB962C8B-B14F-4D97-AF65-F5344CB8AC3E}">
        <p14:creationId xmlns:p14="http://schemas.microsoft.com/office/powerpoint/2010/main" val="23971381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Platshållare för bildobjekt 1"/>
          <p:cNvSpPr>
            <a:spLocks noGrp="1" noRot="1" noChangeAspect="1"/>
          </p:cNvSpPr>
          <p:nvPr>
            <p:ph type="sldImg"/>
          </p:nvPr>
        </p:nvSpPr>
        <p:spPr/>
      </p:sp>
      <p:sp>
        <p:nvSpPr>
          <p:cNvPr id="3" name="Platshållare för anteckningar 2"/>
          <p:cNvSpPr>
            <a:spLocks noGrp="1"/>
          </p:cNvSpPr>
          <p:nvPr>
            <p:ph type="body" idx="1"/>
          </p:nvPr>
        </p:nvSpPr>
        <p:spPr/>
        <p:txBody>
          <a:bodyPr/>
          <a:lstStyle/>
          <a:p>
            <a:r>
              <a:rPr lang="sv-SE" dirty="0"/>
              <a:t>Rätter som nämns är: kålrotslåda, morotslåda, leverlåda, karelska piroger med </a:t>
            </a:r>
            <a:r>
              <a:rPr lang="sv-SE" dirty="0" err="1"/>
              <a:t>äggsmör</a:t>
            </a:r>
            <a:r>
              <a:rPr lang="sv-SE" dirty="0"/>
              <a:t>, surbröd, rågbröd, vetebröd med blåbärsfyllning, karelsk gryta, julstjärnor, gröna ärtor som snacks och memma – som någon benämner som ”svart sörja”.</a:t>
            </a:r>
          </a:p>
          <a:p>
            <a:r>
              <a:rPr lang="sv-SE" dirty="0"/>
              <a:t>Första ”mötet” för en intervjuad med svensk sirapslimpa var att brödet var helt olikt det vanliga osötade rågbrödet som fanns i Finland. Hen gillade inte alls den söta limpan. Någon nämner att det finns en finsk hylla på Coop i Karlskoga, det går alltså att få tag i finsk mat. Nu är det ju också populärt bland svenskar med surdegsbröd.</a:t>
            </a:r>
          </a:p>
          <a:p>
            <a:endParaRPr lang="sv-SE" dirty="0"/>
          </a:p>
        </p:txBody>
      </p:sp>
      <p:sp>
        <p:nvSpPr>
          <p:cNvPr id="4" name="Platshållare för bildnummer 3"/>
          <p:cNvSpPr>
            <a:spLocks noGrp="1"/>
          </p:cNvSpPr>
          <p:nvPr>
            <p:ph type="sldNum" sz="quarter" idx="5"/>
          </p:nvPr>
        </p:nvSpPr>
        <p:spPr/>
        <p:txBody>
          <a:bodyPr/>
          <a:lstStyle/>
          <a:p>
            <a:fld id="{04B184A2-A7B0-4080-895F-DBFD79AF064E}" type="slidenum">
              <a:rPr lang="sv-SE" smtClean="0"/>
              <a:t>9</a:t>
            </a:fld>
            <a:endParaRPr lang="sv-SE"/>
          </a:p>
        </p:txBody>
      </p:sp>
    </p:spTree>
    <p:extLst>
      <p:ext uri="{BB962C8B-B14F-4D97-AF65-F5344CB8AC3E}">
        <p14:creationId xmlns:p14="http://schemas.microsoft.com/office/powerpoint/2010/main" val="8128250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Rubrikbild">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716646A1-49DB-08E2-A5BC-A4B47C913A8F}"/>
              </a:ext>
            </a:extLst>
          </p:cNvPr>
          <p:cNvSpPr>
            <a:spLocks noGrp="1"/>
          </p:cNvSpPr>
          <p:nvPr>
            <p:ph type="ctrTitle"/>
          </p:nvPr>
        </p:nvSpPr>
        <p:spPr>
          <a:xfrm>
            <a:off x="1524000" y="1122363"/>
            <a:ext cx="9144000" cy="2387600"/>
          </a:xfrm>
        </p:spPr>
        <p:txBody>
          <a:bodyPr anchor="b"/>
          <a:lstStyle>
            <a:lvl1pPr algn="ctr">
              <a:defRPr sz="6000"/>
            </a:lvl1pPr>
          </a:lstStyle>
          <a:p>
            <a:r>
              <a:rPr lang="sv-SE"/>
              <a:t>Klicka här för att ändra mall för rubrikformat</a:t>
            </a:r>
          </a:p>
        </p:txBody>
      </p:sp>
      <p:sp>
        <p:nvSpPr>
          <p:cNvPr id="3" name="Underrubrik 2">
            <a:extLst>
              <a:ext uri="{FF2B5EF4-FFF2-40B4-BE49-F238E27FC236}">
                <a16:creationId xmlns:a16="http://schemas.microsoft.com/office/drawing/2014/main" id="{EAB415A5-ECD0-BE76-18D4-D44585A9BE27}"/>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sv-SE"/>
              <a:t>Klicka här för att ändra mall för underrubrikformat</a:t>
            </a:r>
          </a:p>
        </p:txBody>
      </p:sp>
      <p:sp>
        <p:nvSpPr>
          <p:cNvPr id="4" name="Platshållare för datum 3">
            <a:extLst>
              <a:ext uri="{FF2B5EF4-FFF2-40B4-BE49-F238E27FC236}">
                <a16:creationId xmlns:a16="http://schemas.microsoft.com/office/drawing/2014/main" id="{69ED31AD-BCDF-2F86-3629-C59B2721532A}"/>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5" name="Platshållare för sidfot 4">
            <a:extLst>
              <a:ext uri="{FF2B5EF4-FFF2-40B4-BE49-F238E27FC236}">
                <a16:creationId xmlns:a16="http://schemas.microsoft.com/office/drawing/2014/main" id="{0D5EA38F-7494-9648-CC4F-BE3667718202}"/>
              </a:ext>
            </a:extLst>
          </p:cNvPr>
          <p:cNvSpPr>
            <a:spLocks noGrp="1"/>
          </p:cNvSpPr>
          <p:nvPr>
            <p:ph type="ftr" sz="quarter" idx="11"/>
          </p:nvPr>
        </p:nvSpPr>
        <p:spPr/>
        <p:txBody>
          <a:bodyPr/>
          <a:lstStyle/>
          <a:p>
            <a:endParaRPr lang="en-US" sz="1000" dirty="0"/>
          </a:p>
        </p:txBody>
      </p:sp>
      <p:sp>
        <p:nvSpPr>
          <p:cNvPr id="6" name="Platshållare för bildnummer 5">
            <a:extLst>
              <a:ext uri="{FF2B5EF4-FFF2-40B4-BE49-F238E27FC236}">
                <a16:creationId xmlns:a16="http://schemas.microsoft.com/office/drawing/2014/main" id="{F01D7106-393D-604E-9FA3-673A012B0801}"/>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36117102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Rubrik och lodrät 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0667D83-8AAF-36B9-1B9A-0D4BFDF63D46}"/>
              </a:ext>
            </a:extLst>
          </p:cNvPr>
          <p:cNvSpPr>
            <a:spLocks noGrp="1"/>
          </p:cNvSpPr>
          <p:nvPr>
            <p:ph type="title"/>
          </p:nvPr>
        </p:nvSpPr>
        <p:spPr/>
        <p:txBody>
          <a:bodyPr/>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EAD68D2D-8CF5-23C8-92D0-6C7E7A5C85B5}"/>
              </a:ext>
            </a:extLst>
          </p:cNvPr>
          <p:cNvSpPr>
            <a:spLocks noGrp="1"/>
          </p:cNvSpPr>
          <p:nvPr>
            <p:ph type="body" orient="vert" idx="1"/>
          </p:nvPr>
        </p:nvSpPr>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C746D440-6573-CD21-43F3-712A196AE79D}"/>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5" name="Platshållare för sidfot 4">
            <a:extLst>
              <a:ext uri="{FF2B5EF4-FFF2-40B4-BE49-F238E27FC236}">
                <a16:creationId xmlns:a16="http://schemas.microsoft.com/office/drawing/2014/main" id="{57E72AC8-98A4-1CA1-2503-B93521700A07}"/>
              </a:ext>
            </a:extLst>
          </p:cNvPr>
          <p:cNvSpPr>
            <a:spLocks noGrp="1"/>
          </p:cNvSpPr>
          <p:nvPr>
            <p:ph type="ftr" sz="quarter" idx="11"/>
          </p:nvPr>
        </p:nvSpPr>
        <p:spPr/>
        <p:txBody>
          <a:bodyPr/>
          <a:lstStyle/>
          <a:p>
            <a:endParaRPr lang="en-US" sz="1000" dirty="0"/>
          </a:p>
        </p:txBody>
      </p:sp>
      <p:sp>
        <p:nvSpPr>
          <p:cNvPr id="6" name="Platshållare för bildnummer 5">
            <a:extLst>
              <a:ext uri="{FF2B5EF4-FFF2-40B4-BE49-F238E27FC236}">
                <a16:creationId xmlns:a16="http://schemas.microsoft.com/office/drawing/2014/main" id="{6A8CAC2D-BDB6-743A-7C11-36ED1C18D29A}"/>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38695312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Lodrät rubrik och text">
    <p:spTree>
      <p:nvGrpSpPr>
        <p:cNvPr id="1" name=""/>
        <p:cNvGrpSpPr/>
        <p:nvPr/>
      </p:nvGrpSpPr>
      <p:grpSpPr>
        <a:xfrm>
          <a:off x="0" y="0"/>
          <a:ext cx="0" cy="0"/>
          <a:chOff x="0" y="0"/>
          <a:chExt cx="0" cy="0"/>
        </a:xfrm>
      </p:grpSpPr>
      <p:sp>
        <p:nvSpPr>
          <p:cNvPr id="2" name="Lodrät rubrik 1">
            <a:extLst>
              <a:ext uri="{FF2B5EF4-FFF2-40B4-BE49-F238E27FC236}">
                <a16:creationId xmlns:a16="http://schemas.microsoft.com/office/drawing/2014/main" id="{C9573B9E-8561-337D-8800-5B8967DA447A}"/>
              </a:ext>
            </a:extLst>
          </p:cNvPr>
          <p:cNvSpPr>
            <a:spLocks noGrp="1"/>
          </p:cNvSpPr>
          <p:nvPr>
            <p:ph type="title" orient="vert"/>
          </p:nvPr>
        </p:nvSpPr>
        <p:spPr>
          <a:xfrm>
            <a:off x="8724900" y="365125"/>
            <a:ext cx="2628900" cy="5811838"/>
          </a:xfrm>
        </p:spPr>
        <p:txBody>
          <a:bodyPr vert="eaVert"/>
          <a:lstStyle/>
          <a:p>
            <a:r>
              <a:rPr lang="sv-SE"/>
              <a:t>Klicka här för att ändra mall för rubrikformat</a:t>
            </a:r>
          </a:p>
        </p:txBody>
      </p:sp>
      <p:sp>
        <p:nvSpPr>
          <p:cNvPr id="3" name="Platshållare för lodrät text 2">
            <a:extLst>
              <a:ext uri="{FF2B5EF4-FFF2-40B4-BE49-F238E27FC236}">
                <a16:creationId xmlns:a16="http://schemas.microsoft.com/office/drawing/2014/main" id="{B04C8860-29FA-A956-8C3D-723AFC0FE2E0}"/>
              </a:ext>
            </a:extLst>
          </p:cNvPr>
          <p:cNvSpPr>
            <a:spLocks noGrp="1"/>
          </p:cNvSpPr>
          <p:nvPr>
            <p:ph type="body" orient="vert" idx="1"/>
          </p:nvPr>
        </p:nvSpPr>
        <p:spPr>
          <a:xfrm>
            <a:off x="838200" y="365125"/>
            <a:ext cx="7734300" cy="5811838"/>
          </a:xfrm>
        </p:spPr>
        <p:txBody>
          <a:bodyPr vert="eaVert"/>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967C5C29-C16D-DE06-47DB-0D3412EECBF4}"/>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5" name="Platshållare för sidfot 4">
            <a:extLst>
              <a:ext uri="{FF2B5EF4-FFF2-40B4-BE49-F238E27FC236}">
                <a16:creationId xmlns:a16="http://schemas.microsoft.com/office/drawing/2014/main" id="{EA5F230F-7476-E7A3-6067-BD916C39CB15}"/>
              </a:ext>
            </a:extLst>
          </p:cNvPr>
          <p:cNvSpPr>
            <a:spLocks noGrp="1"/>
          </p:cNvSpPr>
          <p:nvPr>
            <p:ph type="ftr" sz="quarter" idx="11"/>
          </p:nvPr>
        </p:nvSpPr>
        <p:spPr/>
        <p:txBody>
          <a:bodyPr/>
          <a:lstStyle/>
          <a:p>
            <a:endParaRPr lang="en-US" sz="1000" dirty="0"/>
          </a:p>
        </p:txBody>
      </p:sp>
      <p:sp>
        <p:nvSpPr>
          <p:cNvPr id="6" name="Platshållare för bildnummer 5">
            <a:extLst>
              <a:ext uri="{FF2B5EF4-FFF2-40B4-BE49-F238E27FC236}">
                <a16:creationId xmlns:a16="http://schemas.microsoft.com/office/drawing/2014/main" id="{3C7FBD6E-1B72-9074-A845-FF736694A320}"/>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33179336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Rubrik och innehåll">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5156A6C-4D43-F21C-7C23-3CFC6160BBE9}"/>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778B9E99-79CA-016A-3C62-96144C03C5AE}"/>
              </a:ext>
            </a:extLst>
          </p:cNvPr>
          <p:cNvSpPr>
            <a:spLocks noGrp="1"/>
          </p:cNvSpPr>
          <p:nvPr>
            <p:ph idx="1"/>
          </p:nvPr>
        </p:nvSpPr>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2ECF8469-18D6-73C0-D6FC-D1495BB8C355}"/>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5" name="Platshållare för sidfot 4">
            <a:extLst>
              <a:ext uri="{FF2B5EF4-FFF2-40B4-BE49-F238E27FC236}">
                <a16:creationId xmlns:a16="http://schemas.microsoft.com/office/drawing/2014/main" id="{374BCA75-DBEE-C640-3012-2A3D4BEE14D3}"/>
              </a:ext>
            </a:extLst>
          </p:cNvPr>
          <p:cNvSpPr>
            <a:spLocks noGrp="1"/>
          </p:cNvSpPr>
          <p:nvPr>
            <p:ph type="ftr" sz="quarter" idx="11"/>
          </p:nvPr>
        </p:nvSpPr>
        <p:spPr/>
        <p:txBody>
          <a:bodyPr/>
          <a:lstStyle/>
          <a:p>
            <a:endParaRPr lang="en-US" sz="1000" dirty="0"/>
          </a:p>
        </p:txBody>
      </p:sp>
      <p:sp>
        <p:nvSpPr>
          <p:cNvPr id="6" name="Platshållare för bildnummer 5">
            <a:extLst>
              <a:ext uri="{FF2B5EF4-FFF2-40B4-BE49-F238E27FC236}">
                <a16:creationId xmlns:a16="http://schemas.microsoft.com/office/drawing/2014/main" id="{DCD40C9F-9334-4F20-6EA0-8EAF46EA164F}"/>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2018933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vsnitts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A20EE87B-14DA-7D43-DB5F-AE522134593A}"/>
              </a:ext>
            </a:extLst>
          </p:cNvPr>
          <p:cNvSpPr>
            <a:spLocks noGrp="1"/>
          </p:cNvSpPr>
          <p:nvPr>
            <p:ph type="title"/>
          </p:nvPr>
        </p:nvSpPr>
        <p:spPr>
          <a:xfrm>
            <a:off x="831850" y="1709738"/>
            <a:ext cx="10515600" cy="2852737"/>
          </a:xfrm>
        </p:spPr>
        <p:txBody>
          <a:bodyPr anchor="b"/>
          <a:lstStyle>
            <a:lvl1pPr>
              <a:defRPr sz="6000"/>
            </a:lvl1pPr>
          </a:lstStyle>
          <a:p>
            <a:r>
              <a:rPr lang="sv-SE"/>
              <a:t>Klicka här för att ändra mall för rubrikformat</a:t>
            </a:r>
          </a:p>
        </p:txBody>
      </p:sp>
      <p:sp>
        <p:nvSpPr>
          <p:cNvPr id="3" name="Platshållare för text 2">
            <a:extLst>
              <a:ext uri="{FF2B5EF4-FFF2-40B4-BE49-F238E27FC236}">
                <a16:creationId xmlns:a16="http://schemas.microsoft.com/office/drawing/2014/main" id="{B9573F7A-3070-C208-057D-4B8B30EA55D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sv-SE"/>
              <a:t>Klicka här för att ändra format på bakgrundstexten</a:t>
            </a:r>
          </a:p>
        </p:txBody>
      </p:sp>
      <p:sp>
        <p:nvSpPr>
          <p:cNvPr id="4" name="Platshållare för datum 3">
            <a:extLst>
              <a:ext uri="{FF2B5EF4-FFF2-40B4-BE49-F238E27FC236}">
                <a16:creationId xmlns:a16="http://schemas.microsoft.com/office/drawing/2014/main" id="{AB22664D-F8F0-3B9D-BC33-CF8A5DD47F0A}"/>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5" name="Platshållare för sidfot 4">
            <a:extLst>
              <a:ext uri="{FF2B5EF4-FFF2-40B4-BE49-F238E27FC236}">
                <a16:creationId xmlns:a16="http://schemas.microsoft.com/office/drawing/2014/main" id="{50171741-5D4F-21FA-2448-CD78BF3934FC}"/>
              </a:ext>
            </a:extLst>
          </p:cNvPr>
          <p:cNvSpPr>
            <a:spLocks noGrp="1"/>
          </p:cNvSpPr>
          <p:nvPr>
            <p:ph type="ftr" sz="quarter" idx="11"/>
          </p:nvPr>
        </p:nvSpPr>
        <p:spPr/>
        <p:txBody>
          <a:bodyPr/>
          <a:lstStyle/>
          <a:p>
            <a:endParaRPr lang="en-US" sz="1000" dirty="0"/>
          </a:p>
        </p:txBody>
      </p:sp>
      <p:sp>
        <p:nvSpPr>
          <p:cNvPr id="6" name="Platshållare för bildnummer 5">
            <a:extLst>
              <a:ext uri="{FF2B5EF4-FFF2-40B4-BE49-F238E27FC236}">
                <a16:creationId xmlns:a16="http://schemas.microsoft.com/office/drawing/2014/main" id="{40D15725-D040-55C4-5A63-75F88C27E1DA}"/>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238941855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vå delar">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3E723A5E-9405-6F28-1DDB-937E96869520}"/>
              </a:ext>
            </a:extLst>
          </p:cNvPr>
          <p:cNvSpPr>
            <a:spLocks noGrp="1"/>
          </p:cNvSpPr>
          <p:nvPr>
            <p:ph type="title"/>
          </p:nvPr>
        </p:nvSpPr>
        <p:spPr/>
        <p:txBody>
          <a:body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9D940DC5-6B84-3B40-C3F4-F34169B5F5FA}"/>
              </a:ext>
            </a:extLst>
          </p:cNvPr>
          <p:cNvSpPr>
            <a:spLocks noGrp="1"/>
          </p:cNvSpPr>
          <p:nvPr>
            <p:ph sz="half" idx="1"/>
          </p:nvPr>
        </p:nvSpPr>
        <p:spPr>
          <a:xfrm>
            <a:off x="838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innehåll 3">
            <a:extLst>
              <a:ext uri="{FF2B5EF4-FFF2-40B4-BE49-F238E27FC236}">
                <a16:creationId xmlns:a16="http://schemas.microsoft.com/office/drawing/2014/main" id="{0EDD8E82-C3E6-906A-A7A0-7374F4D021CC}"/>
              </a:ext>
            </a:extLst>
          </p:cNvPr>
          <p:cNvSpPr>
            <a:spLocks noGrp="1"/>
          </p:cNvSpPr>
          <p:nvPr>
            <p:ph sz="half" idx="2"/>
          </p:nvPr>
        </p:nvSpPr>
        <p:spPr>
          <a:xfrm>
            <a:off x="6172200" y="1825625"/>
            <a:ext cx="5181600" cy="435133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datum 4">
            <a:extLst>
              <a:ext uri="{FF2B5EF4-FFF2-40B4-BE49-F238E27FC236}">
                <a16:creationId xmlns:a16="http://schemas.microsoft.com/office/drawing/2014/main" id="{C8BD2136-11C6-9095-9C18-7CE797C9F1B6}"/>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6" name="Platshållare för sidfot 5">
            <a:extLst>
              <a:ext uri="{FF2B5EF4-FFF2-40B4-BE49-F238E27FC236}">
                <a16:creationId xmlns:a16="http://schemas.microsoft.com/office/drawing/2014/main" id="{B084FD87-354B-4FD3-72CC-353CA3101D2C}"/>
              </a:ext>
            </a:extLst>
          </p:cNvPr>
          <p:cNvSpPr>
            <a:spLocks noGrp="1"/>
          </p:cNvSpPr>
          <p:nvPr>
            <p:ph type="ftr" sz="quarter" idx="11"/>
          </p:nvPr>
        </p:nvSpPr>
        <p:spPr/>
        <p:txBody>
          <a:bodyPr/>
          <a:lstStyle/>
          <a:p>
            <a:endParaRPr lang="en-US" sz="1000" dirty="0"/>
          </a:p>
        </p:txBody>
      </p:sp>
      <p:sp>
        <p:nvSpPr>
          <p:cNvPr id="7" name="Platshållare för bildnummer 6">
            <a:extLst>
              <a:ext uri="{FF2B5EF4-FFF2-40B4-BE49-F238E27FC236}">
                <a16:creationId xmlns:a16="http://schemas.microsoft.com/office/drawing/2014/main" id="{BD8B7313-414B-DBEF-E129-504FBACECA5F}"/>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387534163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Jämförelse">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904B2262-EC60-C34B-3762-24B2ACA8CD1E}"/>
              </a:ext>
            </a:extLst>
          </p:cNvPr>
          <p:cNvSpPr>
            <a:spLocks noGrp="1"/>
          </p:cNvSpPr>
          <p:nvPr>
            <p:ph type="title"/>
          </p:nvPr>
        </p:nvSpPr>
        <p:spPr>
          <a:xfrm>
            <a:off x="839788" y="365125"/>
            <a:ext cx="10515600" cy="1325563"/>
          </a:xfrm>
        </p:spPr>
        <p:txBody>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B7463E29-688B-3ADE-25DF-D93C0A1A887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4" name="Platshållare för innehåll 3">
            <a:extLst>
              <a:ext uri="{FF2B5EF4-FFF2-40B4-BE49-F238E27FC236}">
                <a16:creationId xmlns:a16="http://schemas.microsoft.com/office/drawing/2014/main" id="{EF667A1B-9ECD-1372-E7C5-CAE5A5450AB7}"/>
              </a:ext>
            </a:extLst>
          </p:cNvPr>
          <p:cNvSpPr>
            <a:spLocks noGrp="1"/>
          </p:cNvSpPr>
          <p:nvPr>
            <p:ph sz="half" idx="2"/>
          </p:nvPr>
        </p:nvSpPr>
        <p:spPr>
          <a:xfrm>
            <a:off x="839788" y="2505075"/>
            <a:ext cx="5157787"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5" name="Platshållare för text 4">
            <a:extLst>
              <a:ext uri="{FF2B5EF4-FFF2-40B4-BE49-F238E27FC236}">
                <a16:creationId xmlns:a16="http://schemas.microsoft.com/office/drawing/2014/main" id="{82ADF830-F2D6-BEA5-A952-9A7245CF2779}"/>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sv-SE"/>
              <a:t>Klicka här för att ändra format på bakgrundstexten</a:t>
            </a:r>
          </a:p>
        </p:txBody>
      </p:sp>
      <p:sp>
        <p:nvSpPr>
          <p:cNvPr id="6" name="Platshållare för innehåll 5">
            <a:extLst>
              <a:ext uri="{FF2B5EF4-FFF2-40B4-BE49-F238E27FC236}">
                <a16:creationId xmlns:a16="http://schemas.microsoft.com/office/drawing/2014/main" id="{3F6C1681-A46F-C84A-91AC-8EE6B4187A91}"/>
              </a:ext>
            </a:extLst>
          </p:cNvPr>
          <p:cNvSpPr>
            <a:spLocks noGrp="1"/>
          </p:cNvSpPr>
          <p:nvPr>
            <p:ph sz="quarter" idx="4"/>
          </p:nvPr>
        </p:nvSpPr>
        <p:spPr>
          <a:xfrm>
            <a:off x="6172200" y="2505075"/>
            <a:ext cx="5183188" cy="3684588"/>
          </a:xfrm>
        </p:spPr>
        <p:txBody>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7" name="Platshållare för datum 6">
            <a:extLst>
              <a:ext uri="{FF2B5EF4-FFF2-40B4-BE49-F238E27FC236}">
                <a16:creationId xmlns:a16="http://schemas.microsoft.com/office/drawing/2014/main" id="{354E24EA-DD14-85F6-E44C-1F9F022673E1}"/>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8" name="Platshållare för sidfot 7">
            <a:extLst>
              <a:ext uri="{FF2B5EF4-FFF2-40B4-BE49-F238E27FC236}">
                <a16:creationId xmlns:a16="http://schemas.microsoft.com/office/drawing/2014/main" id="{E1D7174D-AEE9-F7FD-4FB4-658C34581B25}"/>
              </a:ext>
            </a:extLst>
          </p:cNvPr>
          <p:cNvSpPr>
            <a:spLocks noGrp="1"/>
          </p:cNvSpPr>
          <p:nvPr>
            <p:ph type="ftr" sz="quarter" idx="11"/>
          </p:nvPr>
        </p:nvSpPr>
        <p:spPr/>
        <p:txBody>
          <a:bodyPr/>
          <a:lstStyle/>
          <a:p>
            <a:endParaRPr lang="en-US" sz="1000" dirty="0"/>
          </a:p>
        </p:txBody>
      </p:sp>
      <p:sp>
        <p:nvSpPr>
          <p:cNvPr id="9" name="Platshållare för bildnummer 8">
            <a:extLst>
              <a:ext uri="{FF2B5EF4-FFF2-40B4-BE49-F238E27FC236}">
                <a16:creationId xmlns:a16="http://schemas.microsoft.com/office/drawing/2014/main" id="{D874F32E-2C8F-E911-36B9-40B2ADB5966C}"/>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1193446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Endast rubrik">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69B46AAE-63D7-D2C3-86D2-4CEBCF2B0BF1}"/>
              </a:ext>
            </a:extLst>
          </p:cNvPr>
          <p:cNvSpPr>
            <a:spLocks noGrp="1"/>
          </p:cNvSpPr>
          <p:nvPr>
            <p:ph type="title"/>
          </p:nvPr>
        </p:nvSpPr>
        <p:spPr/>
        <p:txBody>
          <a:bodyPr/>
          <a:lstStyle/>
          <a:p>
            <a:r>
              <a:rPr lang="sv-SE"/>
              <a:t>Klicka här för att ändra mall för rubrikformat</a:t>
            </a:r>
          </a:p>
        </p:txBody>
      </p:sp>
      <p:sp>
        <p:nvSpPr>
          <p:cNvPr id="3" name="Platshållare för datum 2">
            <a:extLst>
              <a:ext uri="{FF2B5EF4-FFF2-40B4-BE49-F238E27FC236}">
                <a16:creationId xmlns:a16="http://schemas.microsoft.com/office/drawing/2014/main" id="{CB8AABAB-D67A-A096-DDFA-79AC7476E2D2}"/>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4" name="Platshållare för sidfot 3">
            <a:extLst>
              <a:ext uri="{FF2B5EF4-FFF2-40B4-BE49-F238E27FC236}">
                <a16:creationId xmlns:a16="http://schemas.microsoft.com/office/drawing/2014/main" id="{AF4739BE-7896-8C2D-99BC-537FD453E38F}"/>
              </a:ext>
            </a:extLst>
          </p:cNvPr>
          <p:cNvSpPr>
            <a:spLocks noGrp="1"/>
          </p:cNvSpPr>
          <p:nvPr>
            <p:ph type="ftr" sz="quarter" idx="11"/>
          </p:nvPr>
        </p:nvSpPr>
        <p:spPr/>
        <p:txBody>
          <a:bodyPr/>
          <a:lstStyle/>
          <a:p>
            <a:endParaRPr lang="en-US" sz="1000" dirty="0"/>
          </a:p>
        </p:txBody>
      </p:sp>
      <p:sp>
        <p:nvSpPr>
          <p:cNvPr id="5" name="Platshållare för bildnummer 4">
            <a:extLst>
              <a:ext uri="{FF2B5EF4-FFF2-40B4-BE49-F238E27FC236}">
                <a16:creationId xmlns:a16="http://schemas.microsoft.com/office/drawing/2014/main" id="{4D7D8311-946C-DF08-966F-9C51BD17ECC7}"/>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231383449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om">
    <p:spTree>
      <p:nvGrpSpPr>
        <p:cNvPr id="1" name=""/>
        <p:cNvGrpSpPr/>
        <p:nvPr/>
      </p:nvGrpSpPr>
      <p:grpSpPr>
        <a:xfrm>
          <a:off x="0" y="0"/>
          <a:ext cx="0" cy="0"/>
          <a:chOff x="0" y="0"/>
          <a:chExt cx="0" cy="0"/>
        </a:xfrm>
      </p:grpSpPr>
      <p:sp>
        <p:nvSpPr>
          <p:cNvPr id="2" name="Platshållare för datum 1">
            <a:extLst>
              <a:ext uri="{FF2B5EF4-FFF2-40B4-BE49-F238E27FC236}">
                <a16:creationId xmlns:a16="http://schemas.microsoft.com/office/drawing/2014/main" id="{00EE1DED-7B8C-157F-8104-B165917FE171}"/>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3" name="Platshållare för sidfot 2">
            <a:extLst>
              <a:ext uri="{FF2B5EF4-FFF2-40B4-BE49-F238E27FC236}">
                <a16:creationId xmlns:a16="http://schemas.microsoft.com/office/drawing/2014/main" id="{1F38AEE4-1992-EDED-BAF4-75298EF72AD7}"/>
              </a:ext>
            </a:extLst>
          </p:cNvPr>
          <p:cNvSpPr>
            <a:spLocks noGrp="1"/>
          </p:cNvSpPr>
          <p:nvPr>
            <p:ph type="ftr" sz="quarter" idx="11"/>
          </p:nvPr>
        </p:nvSpPr>
        <p:spPr/>
        <p:txBody>
          <a:bodyPr/>
          <a:lstStyle/>
          <a:p>
            <a:endParaRPr lang="en-US" sz="1000" dirty="0"/>
          </a:p>
        </p:txBody>
      </p:sp>
      <p:sp>
        <p:nvSpPr>
          <p:cNvPr id="4" name="Platshållare för bildnummer 3">
            <a:extLst>
              <a:ext uri="{FF2B5EF4-FFF2-40B4-BE49-F238E27FC236}">
                <a16:creationId xmlns:a16="http://schemas.microsoft.com/office/drawing/2014/main" id="{D6295AA8-E8BD-76D5-4A7B-87C6646633B6}"/>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19104698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Text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807C2822-5DB2-6663-CD97-55D89CDECAFA}"/>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innehåll 2">
            <a:extLst>
              <a:ext uri="{FF2B5EF4-FFF2-40B4-BE49-F238E27FC236}">
                <a16:creationId xmlns:a16="http://schemas.microsoft.com/office/drawing/2014/main" id="{D1E245A1-84AA-0EE4-B49B-3AB917C51C3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text 3">
            <a:extLst>
              <a:ext uri="{FF2B5EF4-FFF2-40B4-BE49-F238E27FC236}">
                <a16:creationId xmlns:a16="http://schemas.microsoft.com/office/drawing/2014/main" id="{75E9C8C8-B8CE-34ED-75BF-E18F5F2CC19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576DBBAA-117D-04E1-EB69-1224C81C828D}"/>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6" name="Platshållare för sidfot 5">
            <a:extLst>
              <a:ext uri="{FF2B5EF4-FFF2-40B4-BE49-F238E27FC236}">
                <a16:creationId xmlns:a16="http://schemas.microsoft.com/office/drawing/2014/main" id="{2E2E6401-184F-FF65-444D-0A46532B648A}"/>
              </a:ext>
            </a:extLst>
          </p:cNvPr>
          <p:cNvSpPr>
            <a:spLocks noGrp="1"/>
          </p:cNvSpPr>
          <p:nvPr>
            <p:ph type="ftr" sz="quarter" idx="11"/>
          </p:nvPr>
        </p:nvSpPr>
        <p:spPr/>
        <p:txBody>
          <a:bodyPr/>
          <a:lstStyle/>
          <a:p>
            <a:endParaRPr lang="en-US" sz="1000" dirty="0"/>
          </a:p>
        </p:txBody>
      </p:sp>
      <p:sp>
        <p:nvSpPr>
          <p:cNvPr id="7" name="Platshållare för bildnummer 6">
            <a:extLst>
              <a:ext uri="{FF2B5EF4-FFF2-40B4-BE49-F238E27FC236}">
                <a16:creationId xmlns:a16="http://schemas.microsoft.com/office/drawing/2014/main" id="{D524AB3F-B1AB-11C9-A473-3831F4335AC7}"/>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30823818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ed bildtext">
    <p:spTree>
      <p:nvGrpSpPr>
        <p:cNvPr id="1" name=""/>
        <p:cNvGrpSpPr/>
        <p:nvPr/>
      </p:nvGrpSpPr>
      <p:grpSpPr>
        <a:xfrm>
          <a:off x="0" y="0"/>
          <a:ext cx="0" cy="0"/>
          <a:chOff x="0" y="0"/>
          <a:chExt cx="0" cy="0"/>
        </a:xfrm>
      </p:grpSpPr>
      <p:sp>
        <p:nvSpPr>
          <p:cNvPr id="2" name="Rubrik 1">
            <a:extLst>
              <a:ext uri="{FF2B5EF4-FFF2-40B4-BE49-F238E27FC236}">
                <a16:creationId xmlns:a16="http://schemas.microsoft.com/office/drawing/2014/main" id="{C00456C5-8E2B-29ED-3E5E-7656FB3519C2}"/>
              </a:ext>
            </a:extLst>
          </p:cNvPr>
          <p:cNvSpPr>
            <a:spLocks noGrp="1"/>
          </p:cNvSpPr>
          <p:nvPr>
            <p:ph type="title"/>
          </p:nvPr>
        </p:nvSpPr>
        <p:spPr>
          <a:xfrm>
            <a:off x="839788" y="457200"/>
            <a:ext cx="3932237" cy="1600200"/>
          </a:xfrm>
        </p:spPr>
        <p:txBody>
          <a:bodyPr anchor="b"/>
          <a:lstStyle>
            <a:lvl1pPr>
              <a:defRPr sz="3200"/>
            </a:lvl1pPr>
          </a:lstStyle>
          <a:p>
            <a:r>
              <a:rPr lang="sv-SE"/>
              <a:t>Klicka här för att ändra mall för rubrikformat</a:t>
            </a:r>
          </a:p>
        </p:txBody>
      </p:sp>
      <p:sp>
        <p:nvSpPr>
          <p:cNvPr id="3" name="Platshållare för bild 2">
            <a:extLst>
              <a:ext uri="{FF2B5EF4-FFF2-40B4-BE49-F238E27FC236}">
                <a16:creationId xmlns:a16="http://schemas.microsoft.com/office/drawing/2014/main" id="{406F2DFE-B5D7-0671-8CDC-A03E6DBDBF2F}"/>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sv-SE"/>
          </a:p>
        </p:txBody>
      </p:sp>
      <p:sp>
        <p:nvSpPr>
          <p:cNvPr id="4" name="Platshållare för text 3">
            <a:extLst>
              <a:ext uri="{FF2B5EF4-FFF2-40B4-BE49-F238E27FC236}">
                <a16:creationId xmlns:a16="http://schemas.microsoft.com/office/drawing/2014/main" id="{E5000AC9-94E3-631B-C086-A190DBF3470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sv-SE"/>
              <a:t>Klicka här för att ändra format på bakgrundstexten</a:t>
            </a:r>
          </a:p>
        </p:txBody>
      </p:sp>
      <p:sp>
        <p:nvSpPr>
          <p:cNvPr id="5" name="Platshållare för datum 4">
            <a:extLst>
              <a:ext uri="{FF2B5EF4-FFF2-40B4-BE49-F238E27FC236}">
                <a16:creationId xmlns:a16="http://schemas.microsoft.com/office/drawing/2014/main" id="{C432F7F9-4207-1258-23B7-F4AA6E04C7EE}"/>
              </a:ext>
            </a:extLst>
          </p:cNvPr>
          <p:cNvSpPr>
            <a:spLocks noGrp="1"/>
          </p:cNvSpPr>
          <p:nvPr>
            <p:ph type="dt" sz="half" idx="10"/>
          </p:nvPr>
        </p:nvSpPr>
        <p:spPr/>
        <p:txBody>
          <a:bodyPr/>
          <a:lstStyle/>
          <a:p>
            <a:pPr algn="r"/>
            <a:fld id="{3F9AFA87-1417-4992-ABD9-27C3BC8CC883}" type="datetimeFigureOut">
              <a:rPr lang="en-US" smtClean="0"/>
              <a:pPr algn="r"/>
              <a:t>9/5/2025</a:t>
            </a:fld>
            <a:endParaRPr lang="en-US" dirty="0"/>
          </a:p>
        </p:txBody>
      </p:sp>
      <p:sp>
        <p:nvSpPr>
          <p:cNvPr id="6" name="Platshållare för sidfot 5">
            <a:extLst>
              <a:ext uri="{FF2B5EF4-FFF2-40B4-BE49-F238E27FC236}">
                <a16:creationId xmlns:a16="http://schemas.microsoft.com/office/drawing/2014/main" id="{9D6280F9-6634-890E-0669-1437CAE79A09}"/>
              </a:ext>
            </a:extLst>
          </p:cNvPr>
          <p:cNvSpPr>
            <a:spLocks noGrp="1"/>
          </p:cNvSpPr>
          <p:nvPr>
            <p:ph type="ftr" sz="quarter" idx="11"/>
          </p:nvPr>
        </p:nvSpPr>
        <p:spPr/>
        <p:txBody>
          <a:bodyPr/>
          <a:lstStyle/>
          <a:p>
            <a:endParaRPr lang="en-US" sz="1000" dirty="0"/>
          </a:p>
        </p:txBody>
      </p:sp>
      <p:sp>
        <p:nvSpPr>
          <p:cNvPr id="7" name="Platshållare för bildnummer 6">
            <a:extLst>
              <a:ext uri="{FF2B5EF4-FFF2-40B4-BE49-F238E27FC236}">
                <a16:creationId xmlns:a16="http://schemas.microsoft.com/office/drawing/2014/main" id="{2A5BA63C-A8E1-6752-7082-C1E7F1EA177E}"/>
              </a:ext>
            </a:extLst>
          </p:cNvPr>
          <p:cNvSpPr>
            <a:spLocks noGrp="1"/>
          </p:cNvSpPr>
          <p:nvPr>
            <p:ph type="sldNum" sz="quarter" idx="12"/>
          </p:nvPr>
        </p:nvSpPr>
        <p:spPr/>
        <p:txBody>
          <a:body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13254248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Platshållare för rubrik 1">
            <a:extLst>
              <a:ext uri="{FF2B5EF4-FFF2-40B4-BE49-F238E27FC236}">
                <a16:creationId xmlns:a16="http://schemas.microsoft.com/office/drawing/2014/main" id="{0F11E210-A2C2-1849-1808-7F99281EABF2}"/>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sv-SE"/>
              <a:t>Klicka här för att ändra mall för rubrikformat</a:t>
            </a:r>
          </a:p>
        </p:txBody>
      </p:sp>
      <p:sp>
        <p:nvSpPr>
          <p:cNvPr id="3" name="Platshållare för text 2">
            <a:extLst>
              <a:ext uri="{FF2B5EF4-FFF2-40B4-BE49-F238E27FC236}">
                <a16:creationId xmlns:a16="http://schemas.microsoft.com/office/drawing/2014/main" id="{1E6D073C-6DD2-891E-68BF-8926273CC3E8}"/>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sv-SE"/>
              <a:t>Klicka här för att ändra format på bakgrundstexten</a:t>
            </a:r>
          </a:p>
          <a:p>
            <a:pPr lvl="1"/>
            <a:r>
              <a:rPr lang="sv-SE"/>
              <a:t>Nivå två</a:t>
            </a:r>
          </a:p>
          <a:p>
            <a:pPr lvl="2"/>
            <a:r>
              <a:rPr lang="sv-SE"/>
              <a:t>Nivå tre</a:t>
            </a:r>
          </a:p>
          <a:p>
            <a:pPr lvl="3"/>
            <a:r>
              <a:rPr lang="sv-SE"/>
              <a:t>Nivå fyra</a:t>
            </a:r>
          </a:p>
          <a:p>
            <a:pPr lvl="4"/>
            <a:r>
              <a:rPr lang="sv-SE"/>
              <a:t>Nivå fem</a:t>
            </a:r>
          </a:p>
        </p:txBody>
      </p:sp>
      <p:sp>
        <p:nvSpPr>
          <p:cNvPr id="4" name="Platshållare för datum 3">
            <a:extLst>
              <a:ext uri="{FF2B5EF4-FFF2-40B4-BE49-F238E27FC236}">
                <a16:creationId xmlns:a16="http://schemas.microsoft.com/office/drawing/2014/main" id="{6C32CAEC-2445-3502-95CD-2305AB542D52}"/>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r"/>
            <a:fld id="{3F9AFA87-1417-4992-ABD9-27C3BC8CC883}" type="datetimeFigureOut">
              <a:rPr lang="en-US" smtClean="0"/>
              <a:pPr algn="r"/>
              <a:t>9/5/2025</a:t>
            </a:fld>
            <a:endParaRPr lang="en-US" dirty="0"/>
          </a:p>
        </p:txBody>
      </p:sp>
      <p:sp>
        <p:nvSpPr>
          <p:cNvPr id="5" name="Platshållare för sidfot 4">
            <a:extLst>
              <a:ext uri="{FF2B5EF4-FFF2-40B4-BE49-F238E27FC236}">
                <a16:creationId xmlns:a16="http://schemas.microsoft.com/office/drawing/2014/main" id="{579ABBB7-8A65-5F89-7379-9B5B582EC5A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sz="1000" dirty="0"/>
          </a:p>
        </p:txBody>
      </p:sp>
      <p:sp>
        <p:nvSpPr>
          <p:cNvPr id="6" name="Platshållare för bildnummer 5">
            <a:extLst>
              <a:ext uri="{FF2B5EF4-FFF2-40B4-BE49-F238E27FC236}">
                <a16:creationId xmlns:a16="http://schemas.microsoft.com/office/drawing/2014/main" id="{F68B7114-C6F8-7D82-51DE-6167638310B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B1E4CB7-CB13-4810-BF18-BE31AFC64F93}" type="slidenum">
              <a:rPr lang="en-US" smtClean="0"/>
              <a:pPr/>
              <a:t>‹#›</a:t>
            </a:fld>
            <a:endParaRPr lang="en-US" sz="1000" dirty="0"/>
          </a:p>
        </p:txBody>
      </p:sp>
    </p:spTree>
    <p:extLst>
      <p:ext uri="{BB962C8B-B14F-4D97-AF65-F5344CB8AC3E}">
        <p14:creationId xmlns:p14="http://schemas.microsoft.com/office/powerpoint/2010/main" val="974965856"/>
      </p:ext>
    </p:extLst>
  </p:cSld>
  <p:clrMap bg1="lt1" tx1="dk1" bg2="lt2" tx2="dk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sv-S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xml"/><Relationship Id="rId1" Type="http://schemas.openxmlformats.org/officeDocument/2006/relationships/themeOverride" Target="../theme/themeOverride1.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themeOverride" Target="../theme/themeOverride2.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En bild som visar person, person, hand, kostym&#10;&#10;Automatiskt genererad beskrivning">
            <a:extLst>
              <a:ext uri="{FF2B5EF4-FFF2-40B4-BE49-F238E27FC236}">
                <a16:creationId xmlns:a16="http://schemas.microsoft.com/office/drawing/2014/main" id="{E34C3AE9-5D10-90E8-EBF7-759299693068}"/>
              </a:ext>
            </a:extLst>
          </p:cNvPr>
          <p:cNvPicPr>
            <a:picLocks noChangeAspect="1"/>
          </p:cNvPicPr>
          <p:nvPr/>
        </p:nvPicPr>
        <p:blipFill rotWithShape="1">
          <a:blip r:embed="rId3">
            <a:alphaModFix amt="50000"/>
            <a:extLst>
              <a:ext uri="{28A0092B-C50C-407E-A947-70E740481C1C}">
                <a14:useLocalDpi xmlns:a14="http://schemas.microsoft.com/office/drawing/2010/main" val="0"/>
              </a:ext>
            </a:extLst>
          </a:blip>
          <a:srcRect t="11044" b="17753"/>
          <a:stretch/>
        </p:blipFill>
        <p:spPr>
          <a:xfrm>
            <a:off x="20" y="1"/>
            <a:ext cx="12191980" cy="6857999"/>
          </a:xfrm>
          <a:prstGeom prst="rect">
            <a:avLst/>
          </a:prstGeom>
        </p:spPr>
      </p:pic>
      <p:sp>
        <p:nvSpPr>
          <p:cNvPr id="2" name="Rubrik 1">
            <a:extLst>
              <a:ext uri="{FF2B5EF4-FFF2-40B4-BE49-F238E27FC236}">
                <a16:creationId xmlns:a16="http://schemas.microsoft.com/office/drawing/2014/main" id="{E31CB0BE-0904-FD2A-7114-CAEDD00CD9DB}"/>
              </a:ext>
            </a:extLst>
          </p:cNvPr>
          <p:cNvSpPr>
            <a:spLocks noGrp="1"/>
          </p:cNvSpPr>
          <p:nvPr>
            <p:ph type="ctrTitle"/>
          </p:nvPr>
        </p:nvSpPr>
        <p:spPr>
          <a:xfrm>
            <a:off x="1524000" y="1122362"/>
            <a:ext cx="9144000" cy="2900518"/>
          </a:xfrm>
        </p:spPr>
        <p:txBody>
          <a:bodyPr>
            <a:normAutofit/>
          </a:bodyPr>
          <a:lstStyle/>
          <a:p>
            <a:r>
              <a:rPr lang="sv-SE" sz="5400" dirty="0">
                <a:solidFill>
                  <a:srgbClr val="FFFFFF"/>
                </a:solidFill>
                <a:latin typeface="Overpass SemiBold" pitchFamily="2" charset="0"/>
              </a:rPr>
              <a:t>Finland finns inom mig</a:t>
            </a:r>
          </a:p>
        </p:txBody>
      </p:sp>
      <p:sp>
        <p:nvSpPr>
          <p:cNvPr id="3" name="Underrubrik 2">
            <a:extLst>
              <a:ext uri="{FF2B5EF4-FFF2-40B4-BE49-F238E27FC236}">
                <a16:creationId xmlns:a16="http://schemas.microsoft.com/office/drawing/2014/main" id="{52717F73-25D9-FFB2-5050-749535FF7617}"/>
              </a:ext>
            </a:extLst>
          </p:cNvPr>
          <p:cNvSpPr>
            <a:spLocks noGrp="1"/>
          </p:cNvSpPr>
          <p:nvPr>
            <p:ph type="subTitle" idx="1"/>
          </p:nvPr>
        </p:nvSpPr>
        <p:spPr>
          <a:xfrm>
            <a:off x="1524000" y="4159404"/>
            <a:ext cx="9144000" cy="1098395"/>
          </a:xfrm>
        </p:spPr>
        <p:txBody>
          <a:bodyPr>
            <a:normAutofit/>
          </a:bodyPr>
          <a:lstStyle/>
          <a:p>
            <a:r>
              <a:rPr lang="sv-SE" sz="2000" dirty="0">
                <a:solidFill>
                  <a:srgbClr val="FFFFFF"/>
                </a:solidFill>
                <a:latin typeface="Overpass" pitchFamily="2" charset="0"/>
              </a:rPr>
              <a:t>Bilder från utställningen</a:t>
            </a:r>
          </a:p>
        </p:txBody>
      </p:sp>
      <p:pic>
        <p:nvPicPr>
          <p:cNvPr id="8" name="Bildobjekt 7" descr="En bild som visar text, Teckensnitt, Grafik, logotyp&#10;&#10;AI-genererat innehåll kan vara felaktigt.">
            <a:extLst>
              <a:ext uri="{FF2B5EF4-FFF2-40B4-BE49-F238E27FC236}">
                <a16:creationId xmlns:a16="http://schemas.microsoft.com/office/drawing/2014/main" id="{FBAE1375-F5B1-5E01-AA52-59C26F19B0E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37346" y="5726200"/>
            <a:ext cx="2444765" cy="779512"/>
          </a:xfrm>
          <a:prstGeom prst="rect">
            <a:avLst/>
          </a:prstGeom>
        </p:spPr>
      </p:pic>
    </p:spTree>
    <p:extLst>
      <p:ext uri="{BB962C8B-B14F-4D97-AF65-F5344CB8AC3E}">
        <p14:creationId xmlns:p14="http://schemas.microsoft.com/office/powerpoint/2010/main" val="1192687039"/>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64C1042D-3FAD-A4FB-7281-CFB738747316}"/>
              </a:ext>
            </a:extLst>
          </p:cNvPr>
          <p:cNvPicPr>
            <a:picLocks noChangeAspect="1"/>
          </p:cNvPicPr>
          <p:nvPr/>
        </p:nvPicPr>
        <p:blipFill rotWithShape="1">
          <a:blip r:embed="rId3"/>
          <a:srcRect t="2214" b="8293"/>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D974FF82-F047-0F73-1066-5EE36DC5674F}"/>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a:effectLst/>
                <a:latin typeface="Overpass" pitchFamily="2" charset="0"/>
              </a:rPr>
              <a:t>Jag </a:t>
            </a:r>
            <a:r>
              <a:rPr lang="en-US" b="0" i="0" dirty="0" err="1">
                <a:effectLst/>
                <a:latin typeface="Overpass" pitchFamily="2" charset="0"/>
              </a:rPr>
              <a:t>håller</a:t>
            </a:r>
            <a:r>
              <a:rPr lang="en-US" b="0" i="0" dirty="0">
                <a:effectLst/>
                <a:latin typeface="Overpass" pitchFamily="2" charset="0"/>
              </a:rPr>
              <a:t> det </a:t>
            </a:r>
            <a:r>
              <a:rPr lang="en-US" b="0" i="0" dirty="0" err="1">
                <a:effectLst/>
                <a:latin typeface="Overpass" pitchFamily="2" charset="0"/>
              </a:rPr>
              <a:t>i</a:t>
            </a:r>
            <a:r>
              <a:rPr lang="en-US" b="0" i="0" dirty="0">
                <a:effectLst/>
                <a:latin typeface="Overpass" pitchFamily="2" charset="0"/>
              </a:rPr>
              <a:t> mina </a:t>
            </a:r>
            <a:r>
              <a:rPr lang="en-US" b="0" i="0" dirty="0" err="1">
                <a:effectLst/>
                <a:latin typeface="Overpass" pitchFamily="2" charset="0"/>
              </a:rPr>
              <a:t>händer</a:t>
            </a:r>
            <a:r>
              <a:rPr lang="en-US" b="0" i="0" dirty="0">
                <a:effectLst/>
                <a:latin typeface="Overpass" pitchFamily="2" charset="0"/>
              </a:rPr>
              <a:t> /</a:t>
            </a:r>
            <a:br>
              <a:rPr lang="en-US" b="0" i="0" dirty="0">
                <a:effectLst/>
                <a:latin typeface="Overpass" pitchFamily="2" charset="0"/>
              </a:rPr>
            </a:br>
            <a:r>
              <a:rPr lang="en-US" b="0" i="0" dirty="0" err="1">
                <a:effectLst/>
                <a:latin typeface="Overpass" pitchFamily="2" charset="0"/>
              </a:rPr>
              <a:t>Pidän</a:t>
            </a:r>
            <a:r>
              <a:rPr lang="en-US" b="0" i="0" dirty="0">
                <a:effectLst/>
                <a:latin typeface="Overpass" pitchFamily="2" charset="0"/>
              </a:rPr>
              <a:t> </a:t>
            </a:r>
            <a:r>
              <a:rPr lang="en-US" b="0" i="0" dirty="0" err="1">
                <a:effectLst/>
                <a:latin typeface="Overpass" pitchFamily="2" charset="0"/>
              </a:rPr>
              <a:t>sen</a:t>
            </a:r>
            <a:r>
              <a:rPr lang="en-US" b="0" i="0" dirty="0">
                <a:effectLst/>
                <a:latin typeface="Overpass" pitchFamily="2" charset="0"/>
              </a:rPr>
              <a:t> </a:t>
            </a:r>
            <a:r>
              <a:rPr lang="en-US" b="0" i="0" dirty="0" err="1">
                <a:effectLst/>
                <a:latin typeface="Overpass" pitchFamily="2" charset="0"/>
              </a:rPr>
              <a:t>käsissäni</a:t>
            </a:r>
            <a:endParaRPr lang="en-US" dirty="0">
              <a:latin typeface="Overpass" pitchFamily="2" charset="0"/>
            </a:endParaRPr>
          </a:p>
        </p:txBody>
      </p:sp>
    </p:spTree>
    <p:extLst>
      <p:ext uri="{BB962C8B-B14F-4D97-AF65-F5344CB8AC3E}">
        <p14:creationId xmlns:p14="http://schemas.microsoft.com/office/powerpoint/2010/main" val="12728960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6D8BDDBD-68A2-4A91-F3BE-080FA45933D9}"/>
              </a:ext>
            </a:extLst>
          </p:cNvPr>
          <p:cNvPicPr>
            <a:picLocks noChangeAspect="1"/>
          </p:cNvPicPr>
          <p:nvPr/>
        </p:nvPicPr>
        <p:blipFill rotWithShape="1">
          <a:blip r:embed="rId3"/>
          <a:srcRect t="8080" b="2708"/>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6EA50E1A-7B70-0179-A448-4AA2130943A7}"/>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err="1">
                <a:effectLst/>
                <a:latin typeface="Overpass" pitchFamily="2" charset="0"/>
              </a:rPr>
              <a:t>Historien</a:t>
            </a:r>
            <a:r>
              <a:rPr lang="en-US" b="0" i="0" dirty="0">
                <a:effectLst/>
                <a:latin typeface="Overpass" pitchFamily="2" charset="0"/>
              </a:rPr>
              <a:t> </a:t>
            </a:r>
            <a:r>
              <a:rPr lang="en-US" b="0" i="0" dirty="0" err="1">
                <a:effectLst/>
                <a:latin typeface="Overpass" pitchFamily="2" charset="0"/>
              </a:rPr>
              <a:t>i</a:t>
            </a:r>
            <a:r>
              <a:rPr lang="en-US" b="0" i="0" dirty="0">
                <a:effectLst/>
                <a:latin typeface="Overpass" pitchFamily="2" charset="0"/>
              </a:rPr>
              <a:t> </a:t>
            </a:r>
            <a:r>
              <a:rPr lang="en-US" b="0" i="0" dirty="0" err="1">
                <a:effectLst/>
                <a:latin typeface="Overpass" pitchFamily="2" charset="0"/>
              </a:rPr>
              <a:t>hans</a:t>
            </a:r>
            <a:r>
              <a:rPr lang="en-US" b="0" i="0" dirty="0">
                <a:effectLst/>
                <a:latin typeface="Overpass" pitchFamily="2" charset="0"/>
              </a:rPr>
              <a:t> </a:t>
            </a:r>
            <a:r>
              <a:rPr lang="en-US" b="0" i="0" dirty="0" err="1">
                <a:effectLst/>
                <a:latin typeface="Overpass" pitchFamily="2" charset="0"/>
              </a:rPr>
              <a:t>ögon</a:t>
            </a:r>
            <a:r>
              <a:rPr lang="en-US" b="0" i="0" dirty="0">
                <a:effectLst/>
                <a:latin typeface="Overpass" pitchFamily="2" charset="0"/>
              </a:rPr>
              <a:t> /</a:t>
            </a:r>
            <a:br>
              <a:rPr lang="en-US" b="0" i="0" dirty="0">
                <a:effectLst/>
                <a:latin typeface="Overpass" pitchFamily="2" charset="0"/>
              </a:rPr>
            </a:br>
            <a:r>
              <a:rPr lang="en-US" b="0" i="0" dirty="0">
                <a:effectLst/>
                <a:latin typeface="Overpass" pitchFamily="2" charset="0"/>
              </a:rPr>
              <a:t>Historia </a:t>
            </a:r>
            <a:r>
              <a:rPr lang="en-US" b="0" i="0" dirty="0" err="1">
                <a:effectLst/>
                <a:latin typeface="Overpass" pitchFamily="2" charset="0"/>
              </a:rPr>
              <a:t>hänen</a:t>
            </a:r>
            <a:r>
              <a:rPr lang="en-US" b="0" i="0" dirty="0">
                <a:effectLst/>
                <a:latin typeface="Overpass" pitchFamily="2" charset="0"/>
              </a:rPr>
              <a:t> </a:t>
            </a:r>
            <a:r>
              <a:rPr lang="en-US" b="0" i="0" dirty="0" err="1">
                <a:effectLst/>
                <a:latin typeface="Overpass" pitchFamily="2" charset="0"/>
              </a:rPr>
              <a:t>silmissään</a:t>
            </a:r>
            <a:endParaRPr lang="en-US" dirty="0">
              <a:latin typeface="Overpass" pitchFamily="2" charset="0"/>
            </a:endParaRPr>
          </a:p>
        </p:txBody>
      </p:sp>
    </p:spTree>
    <p:extLst>
      <p:ext uri="{BB962C8B-B14F-4D97-AF65-F5344CB8AC3E}">
        <p14:creationId xmlns:p14="http://schemas.microsoft.com/office/powerpoint/2010/main" val="38314016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8195FA30-BDB7-018C-7982-333BC5F641F1}"/>
              </a:ext>
            </a:extLst>
          </p:cNvPr>
          <p:cNvPicPr>
            <a:picLocks noChangeAspect="1"/>
          </p:cNvPicPr>
          <p:nvPr/>
        </p:nvPicPr>
        <p:blipFill rotWithShape="1">
          <a:blip r:embed="rId3"/>
          <a:srcRect t="20132" r="1" b="23662"/>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63DC15AF-D9B8-741E-4762-6AEFDB412268}"/>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err="1">
                <a:effectLst/>
              </a:rPr>
              <a:t>Nio</a:t>
            </a:r>
            <a:r>
              <a:rPr lang="en-US" b="0" i="0" dirty="0">
                <a:effectLst/>
              </a:rPr>
              <a:t> kilo </a:t>
            </a:r>
            <a:r>
              <a:rPr lang="en-US" b="0" i="0" dirty="0" err="1">
                <a:effectLst/>
              </a:rPr>
              <a:t>sammet</a:t>
            </a:r>
            <a:r>
              <a:rPr lang="en-US" b="0" i="0" dirty="0">
                <a:effectLst/>
              </a:rPr>
              <a:t> /</a:t>
            </a:r>
            <a:br>
              <a:rPr lang="en-US" b="0" i="0" dirty="0">
                <a:effectLst/>
              </a:rPr>
            </a:br>
            <a:r>
              <a:rPr lang="en-US" b="0" i="0" dirty="0" err="1">
                <a:effectLst/>
              </a:rPr>
              <a:t>Yhdeksän</a:t>
            </a:r>
            <a:r>
              <a:rPr lang="en-US" b="0" i="0" dirty="0">
                <a:effectLst/>
              </a:rPr>
              <a:t> </a:t>
            </a:r>
            <a:r>
              <a:rPr lang="en-US" b="0" i="0" dirty="0" err="1">
                <a:effectLst/>
              </a:rPr>
              <a:t>kiloa</a:t>
            </a:r>
            <a:r>
              <a:rPr lang="en-US" b="0" i="0" dirty="0">
                <a:effectLst/>
              </a:rPr>
              <a:t> </a:t>
            </a:r>
            <a:r>
              <a:rPr lang="en-US" b="0" i="0" dirty="0" err="1">
                <a:effectLst/>
              </a:rPr>
              <a:t>samettia</a:t>
            </a:r>
            <a:endParaRPr lang="en-US" dirty="0"/>
          </a:p>
        </p:txBody>
      </p:sp>
    </p:spTree>
    <p:extLst>
      <p:ext uri="{BB962C8B-B14F-4D97-AF65-F5344CB8AC3E}">
        <p14:creationId xmlns:p14="http://schemas.microsoft.com/office/powerpoint/2010/main" val="350072968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65423410-665B-117E-B931-07ACA1F2EBFA}"/>
              </a:ext>
            </a:extLst>
          </p:cNvPr>
          <p:cNvPicPr>
            <a:picLocks noChangeAspect="1"/>
          </p:cNvPicPr>
          <p:nvPr/>
        </p:nvPicPr>
        <p:blipFill rotWithShape="1">
          <a:blip r:embed="rId3"/>
          <a:srcRect t="11865" r="-2" b="31219"/>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6E9C24B8-91A8-4F0B-8815-0B122C69DD6E}"/>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err="1">
                <a:effectLst/>
              </a:rPr>
              <a:t>Att</a:t>
            </a:r>
            <a:r>
              <a:rPr lang="en-US" b="0" i="0" dirty="0">
                <a:effectLst/>
              </a:rPr>
              <a:t> </a:t>
            </a:r>
            <a:r>
              <a:rPr lang="en-US" b="0" i="0" dirty="0" err="1">
                <a:effectLst/>
              </a:rPr>
              <a:t>göra</a:t>
            </a:r>
            <a:r>
              <a:rPr lang="en-US" b="0" i="0" dirty="0">
                <a:effectLst/>
              </a:rPr>
              <a:t> </a:t>
            </a:r>
            <a:r>
              <a:rPr lang="en-US" b="0" i="0" dirty="0" err="1">
                <a:effectLst/>
              </a:rPr>
              <a:t>ett</a:t>
            </a:r>
            <a:r>
              <a:rPr lang="en-US" b="0" i="0" dirty="0">
                <a:effectLst/>
              </a:rPr>
              <a:t> </a:t>
            </a:r>
            <a:r>
              <a:rPr lang="en-US" b="0" i="0" dirty="0" err="1">
                <a:effectLst/>
              </a:rPr>
              <a:t>val</a:t>
            </a:r>
            <a:r>
              <a:rPr lang="en-US" b="0" i="0" dirty="0">
                <a:effectLst/>
              </a:rPr>
              <a:t> /</a:t>
            </a:r>
            <a:br>
              <a:rPr lang="en-US" b="0" i="0" dirty="0">
                <a:effectLst/>
              </a:rPr>
            </a:br>
            <a:r>
              <a:rPr lang="en-US" b="0" i="0" dirty="0" err="1">
                <a:effectLst/>
              </a:rPr>
              <a:t>Valinnan</a:t>
            </a:r>
            <a:r>
              <a:rPr lang="en-US" b="0" i="0" dirty="0">
                <a:effectLst/>
              </a:rPr>
              <a:t> </a:t>
            </a:r>
            <a:r>
              <a:rPr lang="en-US" b="0" i="0" dirty="0" err="1">
                <a:effectLst/>
              </a:rPr>
              <a:t>tekeminen</a:t>
            </a:r>
            <a:endParaRPr lang="en-US" dirty="0"/>
          </a:p>
        </p:txBody>
      </p:sp>
    </p:spTree>
    <p:extLst>
      <p:ext uri="{BB962C8B-B14F-4D97-AF65-F5344CB8AC3E}">
        <p14:creationId xmlns:p14="http://schemas.microsoft.com/office/powerpoint/2010/main" val="202028227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144DFD4D-174E-EDCD-766C-73974C1D7A46}"/>
              </a:ext>
            </a:extLst>
          </p:cNvPr>
          <p:cNvPicPr>
            <a:picLocks noChangeAspect="1"/>
          </p:cNvPicPr>
          <p:nvPr/>
        </p:nvPicPr>
        <p:blipFill rotWithShape="1">
          <a:blip r:embed="rId3"/>
          <a:srcRect t="25102" b="3975"/>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11259981-F370-524A-8933-6312F4FF2B03}"/>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err="1">
                <a:effectLst/>
              </a:rPr>
              <a:t>Framtiden</a:t>
            </a:r>
            <a:r>
              <a:rPr lang="en-US" b="0" i="0" dirty="0">
                <a:effectLst/>
              </a:rPr>
              <a:t> I /</a:t>
            </a:r>
            <a:br>
              <a:rPr lang="en-US" b="0" i="0" dirty="0">
                <a:effectLst/>
              </a:rPr>
            </a:br>
            <a:r>
              <a:rPr lang="en-US" b="0" i="0" dirty="0" err="1">
                <a:effectLst/>
              </a:rPr>
              <a:t>Tulevaisuus</a:t>
            </a:r>
            <a:r>
              <a:rPr lang="en-US" b="0" i="0" dirty="0">
                <a:effectLst/>
              </a:rPr>
              <a:t> I</a:t>
            </a:r>
            <a:endParaRPr lang="en-US" dirty="0"/>
          </a:p>
        </p:txBody>
      </p:sp>
    </p:spTree>
    <p:extLst>
      <p:ext uri="{BB962C8B-B14F-4D97-AF65-F5344CB8AC3E}">
        <p14:creationId xmlns:p14="http://schemas.microsoft.com/office/powerpoint/2010/main" val="323834946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35F4B924-C9FF-7655-E110-838ADA3CB6CC}"/>
              </a:ext>
            </a:extLst>
          </p:cNvPr>
          <p:cNvPicPr>
            <a:picLocks noChangeAspect="1"/>
          </p:cNvPicPr>
          <p:nvPr/>
        </p:nvPicPr>
        <p:blipFill rotWithShape="1">
          <a:blip r:embed="rId3"/>
          <a:srcRect t="11623"/>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71E3F60B-98E4-7A2C-231F-46AA5EA0E995}"/>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err="1">
                <a:effectLst/>
                <a:latin typeface="Overpass" pitchFamily="2" charset="0"/>
              </a:rPr>
              <a:t>Framtiden</a:t>
            </a:r>
            <a:r>
              <a:rPr lang="en-US" b="0" i="0" dirty="0">
                <a:effectLst/>
                <a:latin typeface="Overpass" pitchFamily="2" charset="0"/>
              </a:rPr>
              <a:t> II /</a:t>
            </a:r>
            <a:br>
              <a:rPr lang="en-US" b="0" i="0" dirty="0">
                <a:effectLst/>
                <a:latin typeface="Overpass" pitchFamily="2" charset="0"/>
              </a:rPr>
            </a:br>
            <a:r>
              <a:rPr lang="en-US" b="0" i="0" dirty="0" err="1">
                <a:effectLst/>
                <a:latin typeface="Overpass" pitchFamily="2" charset="0"/>
              </a:rPr>
              <a:t>Tulevaisuus</a:t>
            </a:r>
            <a:r>
              <a:rPr lang="en-US" b="0" i="0" dirty="0">
                <a:effectLst/>
                <a:latin typeface="Overpass" pitchFamily="2" charset="0"/>
              </a:rPr>
              <a:t> II</a:t>
            </a:r>
            <a:endParaRPr lang="en-US" dirty="0">
              <a:latin typeface="Overpass" pitchFamily="2" charset="0"/>
            </a:endParaRPr>
          </a:p>
        </p:txBody>
      </p:sp>
    </p:spTree>
    <p:extLst>
      <p:ext uri="{BB962C8B-B14F-4D97-AF65-F5344CB8AC3E}">
        <p14:creationId xmlns:p14="http://schemas.microsoft.com/office/powerpoint/2010/main" val="17951372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1" name="Rectangle 10">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Bildobjekt 3">
            <a:extLst>
              <a:ext uri="{FF2B5EF4-FFF2-40B4-BE49-F238E27FC236}">
                <a16:creationId xmlns:a16="http://schemas.microsoft.com/office/drawing/2014/main" id="{6843769D-F3B7-A602-D4D2-154895554BD5}"/>
              </a:ext>
            </a:extLst>
          </p:cNvPr>
          <p:cNvPicPr>
            <a:picLocks noChangeAspect="1"/>
          </p:cNvPicPr>
          <p:nvPr/>
        </p:nvPicPr>
        <p:blipFill rotWithShape="1">
          <a:blip r:embed="rId3"/>
          <a:srcRect t="19252" b="24719"/>
          <a:stretch/>
        </p:blipFill>
        <p:spPr>
          <a:xfrm>
            <a:off x="1" y="10"/>
            <a:ext cx="9669642" cy="6857990"/>
          </a:xfrm>
          <a:prstGeom prst="rect">
            <a:avLst/>
          </a:prstGeom>
        </p:spPr>
      </p:pic>
      <p:sp>
        <p:nvSpPr>
          <p:cNvPr id="13" name="Rectangle 12">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6" name="textruta 5">
            <a:extLst>
              <a:ext uri="{FF2B5EF4-FFF2-40B4-BE49-F238E27FC236}">
                <a16:creationId xmlns:a16="http://schemas.microsoft.com/office/drawing/2014/main" id="{7AB0C030-B452-0934-7EBB-F8F039FBF92D}"/>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sz="2000" b="0" i="0" dirty="0" err="1">
                <a:effectLst/>
                <a:latin typeface="Overpass" pitchFamily="2" charset="0"/>
              </a:rPr>
              <a:t>Där</a:t>
            </a:r>
            <a:r>
              <a:rPr lang="en-US" sz="2000" b="0" i="0" dirty="0">
                <a:effectLst/>
                <a:latin typeface="Overpass" pitchFamily="2" charset="0"/>
              </a:rPr>
              <a:t> </a:t>
            </a:r>
            <a:r>
              <a:rPr lang="en-US" sz="2000" b="0" i="0" dirty="0" err="1">
                <a:effectLst/>
                <a:latin typeface="Overpass" pitchFamily="2" charset="0"/>
              </a:rPr>
              <a:t>björkarna</a:t>
            </a:r>
            <a:r>
              <a:rPr lang="en-US" sz="2000" b="0" i="0" dirty="0">
                <a:effectLst/>
                <a:latin typeface="Overpass" pitchFamily="2" charset="0"/>
              </a:rPr>
              <a:t> </a:t>
            </a:r>
            <a:r>
              <a:rPr lang="en-US" sz="2000" b="0" i="0" dirty="0" err="1">
                <a:effectLst/>
                <a:latin typeface="Overpass" pitchFamily="2" charset="0"/>
              </a:rPr>
              <a:t>susa</a:t>
            </a:r>
            <a:r>
              <a:rPr lang="en-US" sz="2000" b="0" i="0" dirty="0">
                <a:effectLst/>
                <a:latin typeface="Overpass" pitchFamily="2" charset="0"/>
              </a:rPr>
              <a:t> /</a:t>
            </a:r>
            <a:br>
              <a:rPr lang="en-US" sz="2000" b="0" i="0" dirty="0">
                <a:effectLst/>
                <a:latin typeface="Overpass" pitchFamily="2" charset="0"/>
              </a:rPr>
            </a:br>
            <a:r>
              <a:rPr lang="en-US" sz="2000" b="0" i="0" dirty="0" err="1">
                <a:effectLst/>
                <a:latin typeface="Overpass" pitchFamily="2" charset="0"/>
              </a:rPr>
              <a:t>Missä</a:t>
            </a:r>
            <a:r>
              <a:rPr lang="en-US" sz="2000" b="0" i="0" dirty="0">
                <a:effectLst/>
                <a:latin typeface="Overpass" pitchFamily="2" charset="0"/>
              </a:rPr>
              <a:t> </a:t>
            </a:r>
            <a:r>
              <a:rPr lang="en-US" sz="2000" b="0" i="0" dirty="0" err="1">
                <a:effectLst/>
                <a:latin typeface="Overpass" pitchFamily="2" charset="0"/>
              </a:rPr>
              <a:t>koivut</a:t>
            </a:r>
            <a:r>
              <a:rPr lang="en-US" sz="2000" b="0" i="0" dirty="0">
                <a:effectLst/>
                <a:latin typeface="Overpass" pitchFamily="2" charset="0"/>
              </a:rPr>
              <a:t> </a:t>
            </a:r>
            <a:r>
              <a:rPr lang="en-US" sz="2000" b="0" i="0" dirty="0" err="1">
                <a:effectLst/>
                <a:latin typeface="Overpass" pitchFamily="2" charset="0"/>
              </a:rPr>
              <a:t>humisevat</a:t>
            </a:r>
            <a:endParaRPr lang="en-US" sz="2000" dirty="0">
              <a:latin typeface="Overpass" pitchFamily="2" charset="0"/>
            </a:endParaRPr>
          </a:p>
        </p:txBody>
      </p:sp>
    </p:spTree>
    <p:extLst>
      <p:ext uri="{BB962C8B-B14F-4D97-AF65-F5344CB8AC3E}">
        <p14:creationId xmlns:p14="http://schemas.microsoft.com/office/powerpoint/2010/main" val="422068183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B75053D2-3C8E-9A28-B26B-5A7E21891D56}"/>
              </a:ext>
            </a:extLst>
          </p:cNvPr>
          <p:cNvPicPr>
            <a:picLocks noChangeAspect="1"/>
          </p:cNvPicPr>
          <p:nvPr/>
        </p:nvPicPr>
        <p:blipFill rotWithShape="1">
          <a:blip r:embed="rId3"/>
          <a:srcRect b="10224"/>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B2E7758E-73D0-2E8D-7457-2A9D013155B5}"/>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err="1">
                <a:effectLst/>
                <a:latin typeface="Overpass" pitchFamily="2" charset="0"/>
              </a:rPr>
              <a:t>Som</a:t>
            </a:r>
            <a:r>
              <a:rPr lang="en-US" b="0" i="0" dirty="0">
                <a:effectLst/>
                <a:latin typeface="Overpass" pitchFamily="2" charset="0"/>
              </a:rPr>
              <a:t> </a:t>
            </a:r>
            <a:r>
              <a:rPr lang="en-US" b="0" i="0" dirty="0" err="1">
                <a:effectLst/>
                <a:latin typeface="Overpass" pitchFamily="2" charset="0"/>
              </a:rPr>
              <a:t>vatten</a:t>
            </a:r>
            <a:r>
              <a:rPr lang="en-US" b="0" i="0" dirty="0">
                <a:effectLst/>
                <a:latin typeface="Overpass" pitchFamily="2" charset="0"/>
              </a:rPr>
              <a:t> </a:t>
            </a:r>
            <a:r>
              <a:rPr lang="en-US" b="0" i="0" dirty="0" err="1">
                <a:effectLst/>
                <a:latin typeface="Overpass" pitchFamily="2" charset="0"/>
              </a:rPr>
              <a:t>rinner</a:t>
            </a:r>
            <a:r>
              <a:rPr lang="en-US" b="0" i="0" dirty="0">
                <a:effectLst/>
                <a:latin typeface="Overpass" pitchFamily="2" charset="0"/>
              </a:rPr>
              <a:t> </a:t>
            </a:r>
            <a:r>
              <a:rPr lang="en-US" b="0" i="0" dirty="0" err="1">
                <a:effectLst/>
                <a:latin typeface="Overpass" pitchFamily="2" charset="0"/>
              </a:rPr>
              <a:t>dagen</a:t>
            </a:r>
            <a:r>
              <a:rPr lang="en-US" b="0" i="0" dirty="0">
                <a:effectLst/>
                <a:latin typeface="Overpass" pitchFamily="2" charset="0"/>
              </a:rPr>
              <a:t> av </a:t>
            </a:r>
            <a:r>
              <a:rPr lang="en-US" b="0" i="0" dirty="0" err="1">
                <a:effectLst/>
                <a:latin typeface="Overpass" pitchFamily="2" charset="0"/>
              </a:rPr>
              <a:t>en</a:t>
            </a:r>
            <a:r>
              <a:rPr lang="en-US" b="0" i="0" dirty="0">
                <a:effectLst/>
                <a:latin typeface="Overpass" pitchFamily="2" charset="0"/>
              </a:rPr>
              <a:t> / </a:t>
            </a:r>
            <a:r>
              <a:rPr lang="en-US" b="0" i="0" dirty="0" err="1">
                <a:effectLst/>
                <a:latin typeface="Overpass" pitchFamily="2" charset="0"/>
              </a:rPr>
              <a:t>Niin</a:t>
            </a:r>
            <a:r>
              <a:rPr lang="en-US" b="0" i="0" dirty="0">
                <a:effectLst/>
                <a:latin typeface="Overpass" pitchFamily="2" charset="0"/>
              </a:rPr>
              <a:t> </a:t>
            </a:r>
            <a:r>
              <a:rPr lang="en-US" b="0" i="0" dirty="0" err="1">
                <a:effectLst/>
                <a:latin typeface="Overpass" pitchFamily="2" charset="0"/>
              </a:rPr>
              <a:t>kuin</a:t>
            </a:r>
            <a:r>
              <a:rPr lang="en-US" b="0" i="0" dirty="0">
                <a:effectLst/>
                <a:latin typeface="Overpass" pitchFamily="2" charset="0"/>
              </a:rPr>
              <a:t> </a:t>
            </a:r>
            <a:r>
              <a:rPr lang="en-US" b="0" i="0" dirty="0" err="1">
                <a:effectLst/>
                <a:latin typeface="Overpass" pitchFamily="2" charset="0"/>
              </a:rPr>
              <a:t>vesi</a:t>
            </a:r>
            <a:r>
              <a:rPr lang="en-US" b="0" i="0" dirty="0">
                <a:effectLst/>
                <a:latin typeface="Overpass" pitchFamily="2" charset="0"/>
              </a:rPr>
              <a:t>, </a:t>
            </a:r>
            <a:r>
              <a:rPr lang="en-US" b="0" i="0" dirty="0" err="1">
                <a:effectLst/>
                <a:latin typeface="Overpass" pitchFamily="2" charset="0"/>
              </a:rPr>
              <a:t>päivä</a:t>
            </a:r>
            <a:r>
              <a:rPr lang="en-US" b="0" i="0" dirty="0">
                <a:effectLst/>
                <a:latin typeface="Overpass" pitchFamily="2" charset="0"/>
              </a:rPr>
              <a:t> </a:t>
            </a:r>
            <a:r>
              <a:rPr lang="en-US" b="0" i="0" dirty="0" err="1">
                <a:effectLst/>
                <a:latin typeface="Overpass" pitchFamily="2" charset="0"/>
              </a:rPr>
              <a:t>valuu</a:t>
            </a:r>
            <a:r>
              <a:rPr lang="en-US" b="0" i="0" dirty="0">
                <a:effectLst/>
                <a:latin typeface="Overpass" pitchFamily="2" charset="0"/>
              </a:rPr>
              <a:t> </a:t>
            </a:r>
            <a:r>
              <a:rPr lang="en-US" b="0" i="0" dirty="0" err="1">
                <a:effectLst/>
                <a:latin typeface="Overpass" pitchFamily="2" charset="0"/>
              </a:rPr>
              <a:t>päältäni</a:t>
            </a:r>
            <a:endParaRPr lang="en-US" dirty="0">
              <a:latin typeface="Overpass" pitchFamily="2" charset="0"/>
            </a:endParaRPr>
          </a:p>
        </p:txBody>
      </p:sp>
    </p:spTree>
    <p:extLst>
      <p:ext uri="{BB962C8B-B14F-4D97-AF65-F5344CB8AC3E}">
        <p14:creationId xmlns:p14="http://schemas.microsoft.com/office/powerpoint/2010/main" val="47237159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723D0881-5162-073E-55A0-C56636665BD2}"/>
              </a:ext>
            </a:extLst>
          </p:cNvPr>
          <p:cNvPicPr>
            <a:picLocks noChangeAspect="1"/>
          </p:cNvPicPr>
          <p:nvPr/>
        </p:nvPicPr>
        <p:blipFill rotWithShape="1">
          <a:blip r:embed="rId3"/>
          <a:srcRect t="9502" b="1287"/>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384C238E-0726-E11C-33E3-8FEB01F23028}"/>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dirty="0" err="1">
                <a:latin typeface="Overpass" pitchFamily="2" charset="0"/>
              </a:rPr>
              <a:t>Rökbastu</a:t>
            </a:r>
            <a:r>
              <a:rPr lang="en-US" dirty="0">
                <a:latin typeface="Overpass" pitchFamily="2" charset="0"/>
              </a:rPr>
              <a:t> II /</a:t>
            </a:r>
            <a:br>
              <a:rPr lang="en-US" dirty="0">
                <a:latin typeface="Overpass" pitchFamily="2" charset="0"/>
              </a:rPr>
            </a:br>
            <a:r>
              <a:rPr lang="en-US" dirty="0" err="1">
                <a:latin typeface="Overpass" pitchFamily="2" charset="0"/>
              </a:rPr>
              <a:t>Savusauna</a:t>
            </a:r>
            <a:endParaRPr lang="en-US" dirty="0">
              <a:latin typeface="Overpass" pitchFamily="2" charset="0"/>
            </a:endParaRPr>
          </a:p>
        </p:txBody>
      </p:sp>
    </p:spTree>
    <p:extLst>
      <p:ext uri="{BB962C8B-B14F-4D97-AF65-F5344CB8AC3E}">
        <p14:creationId xmlns:p14="http://schemas.microsoft.com/office/powerpoint/2010/main" val="325390420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6096B1DC-CF91-A29C-9DCE-16EBA7686E9C}"/>
              </a:ext>
            </a:extLst>
          </p:cNvPr>
          <p:cNvPicPr>
            <a:picLocks noChangeAspect="1"/>
          </p:cNvPicPr>
          <p:nvPr/>
        </p:nvPicPr>
        <p:blipFill rotWithShape="1">
          <a:blip r:embed="rId3"/>
          <a:srcRect t="11897"/>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59645739-8DF9-990B-B430-4BFB7B5930E8}"/>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err="1">
                <a:effectLst/>
                <a:latin typeface="Overpass" pitchFamily="2" charset="0"/>
              </a:rPr>
              <a:t>Bastu</a:t>
            </a:r>
            <a:r>
              <a:rPr lang="en-US" b="0" i="0" dirty="0">
                <a:effectLst/>
                <a:latin typeface="Overpass" pitchFamily="2" charset="0"/>
              </a:rPr>
              <a:t> VI /</a:t>
            </a:r>
            <a:br>
              <a:rPr lang="en-US" b="0" i="0" dirty="0">
                <a:effectLst/>
                <a:latin typeface="Overpass" pitchFamily="2" charset="0"/>
              </a:rPr>
            </a:br>
            <a:r>
              <a:rPr lang="en-US" b="0" i="0" dirty="0">
                <a:effectLst/>
                <a:latin typeface="Overpass" pitchFamily="2" charset="0"/>
              </a:rPr>
              <a:t>Sauna</a:t>
            </a:r>
            <a:endParaRPr lang="en-US" dirty="0">
              <a:latin typeface="Overpass" pitchFamily="2" charset="0"/>
            </a:endParaRPr>
          </a:p>
        </p:txBody>
      </p:sp>
    </p:spTree>
    <p:extLst>
      <p:ext uri="{BB962C8B-B14F-4D97-AF65-F5344CB8AC3E}">
        <p14:creationId xmlns:p14="http://schemas.microsoft.com/office/powerpoint/2010/main" val="31100797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6"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EC8DA826-0B2E-6A97-D21E-73D147F53BA4}"/>
              </a:ext>
            </a:extLst>
          </p:cNvPr>
          <p:cNvPicPr>
            <a:picLocks noChangeAspect="1"/>
          </p:cNvPicPr>
          <p:nvPr/>
        </p:nvPicPr>
        <p:blipFill rotWithShape="1">
          <a:blip r:embed="rId4"/>
          <a:srcRect t="10507"/>
          <a:stretch/>
        </p:blipFill>
        <p:spPr>
          <a:xfrm>
            <a:off x="1" y="10"/>
            <a:ext cx="9669642" cy="6857990"/>
          </a:xfrm>
          <a:prstGeom prst="rect">
            <a:avLst/>
          </a:prstGeom>
        </p:spPr>
      </p:pic>
      <p:sp>
        <p:nvSpPr>
          <p:cNvPr id="7"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14B358A4-CE62-5071-DBCB-145BB687C559}"/>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err="1">
                <a:effectLst/>
                <a:latin typeface="Overpass" pitchFamily="2" charset="0"/>
              </a:rPr>
              <a:t>Ett</a:t>
            </a:r>
            <a:r>
              <a:rPr lang="en-US" b="0" i="0" dirty="0">
                <a:effectLst/>
                <a:latin typeface="Overpass" pitchFamily="2" charset="0"/>
              </a:rPr>
              <a:t> </a:t>
            </a:r>
            <a:r>
              <a:rPr lang="en-US" b="0" i="0" dirty="0" err="1">
                <a:effectLst/>
                <a:latin typeface="Overpass" pitchFamily="2" charset="0"/>
              </a:rPr>
              <a:t>avslutat</a:t>
            </a:r>
            <a:r>
              <a:rPr lang="en-US" b="0" i="0" dirty="0">
                <a:effectLst/>
                <a:latin typeface="Overpass" pitchFamily="2" charset="0"/>
              </a:rPr>
              <a:t> </a:t>
            </a:r>
            <a:r>
              <a:rPr lang="en-US" b="0" i="0" dirty="0" err="1">
                <a:effectLst/>
                <a:latin typeface="Overpass" pitchFamily="2" charset="0"/>
              </a:rPr>
              <a:t>samtal</a:t>
            </a:r>
            <a:r>
              <a:rPr lang="en-US" b="0" i="0" dirty="0">
                <a:effectLst/>
                <a:latin typeface="Overpass" pitchFamily="2" charset="0"/>
              </a:rPr>
              <a:t> /</a:t>
            </a:r>
            <a:br>
              <a:rPr lang="en-US" b="0" i="0" dirty="0">
                <a:effectLst/>
                <a:latin typeface="Overpass" pitchFamily="2" charset="0"/>
              </a:rPr>
            </a:br>
            <a:r>
              <a:rPr lang="en-US" b="0" i="0" dirty="0" err="1">
                <a:effectLst/>
                <a:latin typeface="Overpass" pitchFamily="2" charset="0"/>
              </a:rPr>
              <a:t>Päättynyt</a:t>
            </a:r>
            <a:r>
              <a:rPr lang="en-US" b="0" i="0" dirty="0">
                <a:effectLst/>
                <a:latin typeface="Overpass" pitchFamily="2" charset="0"/>
              </a:rPr>
              <a:t> </a:t>
            </a:r>
            <a:r>
              <a:rPr lang="en-US" b="0" i="0" dirty="0" err="1">
                <a:effectLst/>
                <a:latin typeface="Overpass" pitchFamily="2" charset="0"/>
              </a:rPr>
              <a:t>keskustelu</a:t>
            </a:r>
            <a:endParaRPr lang="en-US" dirty="0">
              <a:latin typeface="Overpass" pitchFamily="2" charset="0"/>
            </a:endParaRPr>
          </a:p>
        </p:txBody>
      </p:sp>
    </p:spTree>
    <p:extLst>
      <p:ext uri="{BB962C8B-B14F-4D97-AF65-F5344CB8AC3E}">
        <p14:creationId xmlns:p14="http://schemas.microsoft.com/office/powerpoint/2010/main" val="9448043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85D09870-6795-0352-BECB-D49C0FD544C9}"/>
              </a:ext>
            </a:extLst>
          </p:cNvPr>
          <p:cNvPicPr>
            <a:picLocks noChangeAspect="1"/>
          </p:cNvPicPr>
          <p:nvPr/>
        </p:nvPicPr>
        <p:blipFill rotWithShape="1">
          <a:blip r:embed="rId3"/>
          <a:srcRect t="11623"/>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66C9C9BB-EA7C-6A67-0916-0E9767A8DC23}"/>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a:effectLst/>
                <a:latin typeface="Overpass" pitchFamily="2" charset="0"/>
              </a:rPr>
              <a:t>Jag </a:t>
            </a:r>
            <a:r>
              <a:rPr lang="en-US" b="0" i="0" dirty="0" err="1">
                <a:effectLst/>
                <a:latin typeface="Overpass" pitchFamily="2" charset="0"/>
              </a:rPr>
              <a:t>är</a:t>
            </a:r>
            <a:r>
              <a:rPr lang="en-US" b="0" i="0" dirty="0">
                <a:effectLst/>
                <a:latin typeface="Overpass" pitchFamily="2" charset="0"/>
              </a:rPr>
              <a:t> </a:t>
            </a:r>
            <a:r>
              <a:rPr lang="en-US" b="0" i="0" dirty="0" err="1">
                <a:effectLst/>
                <a:latin typeface="Overpass" pitchFamily="2" charset="0"/>
              </a:rPr>
              <a:t>inte</a:t>
            </a:r>
            <a:r>
              <a:rPr lang="en-US" b="0" i="0" dirty="0">
                <a:effectLst/>
                <a:latin typeface="Overpass" pitchFamily="2" charset="0"/>
              </a:rPr>
              <a:t> </a:t>
            </a:r>
            <a:r>
              <a:rPr lang="en-US" b="0" i="0" dirty="0" err="1">
                <a:effectLst/>
                <a:latin typeface="Overpass" pitchFamily="2" charset="0"/>
              </a:rPr>
              <a:t>rädd</a:t>
            </a:r>
            <a:r>
              <a:rPr lang="en-US" b="0" i="0" dirty="0">
                <a:effectLst/>
                <a:latin typeface="Overpass" pitchFamily="2" charset="0"/>
              </a:rPr>
              <a:t> för </a:t>
            </a:r>
            <a:r>
              <a:rPr lang="en-US" b="0" i="0" dirty="0" err="1">
                <a:effectLst/>
                <a:latin typeface="Overpass" pitchFamily="2" charset="0"/>
              </a:rPr>
              <a:t>tystnaden</a:t>
            </a:r>
            <a:r>
              <a:rPr lang="en-US" b="0" i="0" dirty="0">
                <a:effectLst/>
                <a:latin typeface="Overpass" pitchFamily="2" charset="0"/>
              </a:rPr>
              <a:t> /</a:t>
            </a:r>
            <a:br>
              <a:rPr lang="en-US" b="0" i="0" dirty="0">
                <a:effectLst/>
                <a:latin typeface="Overpass" pitchFamily="2" charset="0"/>
              </a:rPr>
            </a:br>
            <a:r>
              <a:rPr lang="en-US" b="0" i="0" dirty="0" err="1">
                <a:effectLst/>
                <a:latin typeface="Overpass" pitchFamily="2" charset="0"/>
              </a:rPr>
              <a:t>En</a:t>
            </a:r>
            <a:r>
              <a:rPr lang="en-US" b="0" i="0" dirty="0">
                <a:effectLst/>
                <a:latin typeface="Overpass" pitchFamily="2" charset="0"/>
              </a:rPr>
              <a:t> </a:t>
            </a:r>
            <a:r>
              <a:rPr lang="en-US" b="0" i="0" dirty="0" err="1">
                <a:effectLst/>
                <a:latin typeface="Overpass" pitchFamily="2" charset="0"/>
              </a:rPr>
              <a:t>pelkää</a:t>
            </a:r>
            <a:r>
              <a:rPr lang="en-US" b="0" i="0" dirty="0">
                <a:effectLst/>
                <a:latin typeface="Overpass" pitchFamily="2" charset="0"/>
              </a:rPr>
              <a:t> </a:t>
            </a:r>
            <a:r>
              <a:rPr lang="en-US" b="0" i="0" dirty="0" err="1">
                <a:effectLst/>
                <a:latin typeface="Overpass" pitchFamily="2" charset="0"/>
              </a:rPr>
              <a:t>hiljaisuutta</a:t>
            </a:r>
            <a:endParaRPr lang="en-US" dirty="0">
              <a:latin typeface="Overpass" pitchFamily="2" charset="0"/>
            </a:endParaRPr>
          </a:p>
        </p:txBody>
      </p:sp>
    </p:spTree>
    <p:extLst>
      <p:ext uri="{BB962C8B-B14F-4D97-AF65-F5344CB8AC3E}">
        <p14:creationId xmlns:p14="http://schemas.microsoft.com/office/powerpoint/2010/main" val="20844256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9117601A-E16C-4352-D6E6-E2115F2FF216}"/>
              </a:ext>
            </a:extLst>
          </p:cNvPr>
          <p:cNvPicPr>
            <a:picLocks noChangeAspect="1"/>
          </p:cNvPicPr>
          <p:nvPr/>
        </p:nvPicPr>
        <p:blipFill rotWithShape="1">
          <a:blip r:embed="rId4"/>
          <a:srcRect b="11622"/>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BD3A4819-B0E4-0278-1EFF-8561994327A7}"/>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err="1">
                <a:effectLst/>
                <a:latin typeface="Overpass" pitchFamily="2" charset="0"/>
              </a:rPr>
              <a:t>Utan</a:t>
            </a:r>
            <a:r>
              <a:rPr lang="en-US" b="0" i="0" dirty="0">
                <a:effectLst/>
                <a:latin typeface="Overpass" pitchFamily="2" charset="0"/>
              </a:rPr>
              <a:t> </a:t>
            </a:r>
            <a:r>
              <a:rPr lang="en-US" b="0" i="0" dirty="0" err="1">
                <a:effectLst/>
                <a:latin typeface="Overpass" pitchFamily="2" charset="0"/>
              </a:rPr>
              <a:t>titel</a:t>
            </a:r>
            <a:r>
              <a:rPr lang="en-US" b="0" i="0" dirty="0">
                <a:effectLst/>
                <a:latin typeface="Overpass" pitchFamily="2" charset="0"/>
              </a:rPr>
              <a:t> (</a:t>
            </a:r>
            <a:r>
              <a:rPr lang="en-US" b="0" i="0" dirty="0" err="1">
                <a:effectLst/>
                <a:latin typeface="Overpass" pitchFamily="2" charset="0"/>
              </a:rPr>
              <a:t>Nedskrivet</a:t>
            </a:r>
            <a:r>
              <a:rPr lang="en-US" b="0" i="0" dirty="0">
                <a:effectLst/>
                <a:latin typeface="Overpass" pitchFamily="2" charset="0"/>
              </a:rPr>
              <a:t>) /</a:t>
            </a:r>
            <a:br>
              <a:rPr lang="en-US" b="0" i="0" dirty="0">
                <a:effectLst/>
                <a:latin typeface="Overpass" pitchFamily="2" charset="0"/>
              </a:rPr>
            </a:br>
            <a:r>
              <a:rPr lang="en-US" b="0" i="0" dirty="0" err="1">
                <a:effectLst/>
                <a:latin typeface="Overpass" pitchFamily="2" charset="0"/>
              </a:rPr>
              <a:t>Nimetön</a:t>
            </a:r>
            <a:r>
              <a:rPr lang="en-US" b="0" i="0" dirty="0">
                <a:effectLst/>
                <a:latin typeface="Overpass" pitchFamily="2" charset="0"/>
              </a:rPr>
              <a:t> (</a:t>
            </a:r>
            <a:r>
              <a:rPr lang="en-US" b="0" i="0" dirty="0" err="1">
                <a:effectLst/>
                <a:latin typeface="Overpass" pitchFamily="2" charset="0"/>
              </a:rPr>
              <a:t>Kirjoitettu</a:t>
            </a:r>
            <a:r>
              <a:rPr lang="en-US" b="0" i="0" dirty="0">
                <a:effectLst/>
                <a:latin typeface="Overpass" pitchFamily="2" charset="0"/>
              </a:rPr>
              <a:t>)</a:t>
            </a:r>
            <a:endParaRPr lang="en-US" dirty="0">
              <a:latin typeface="Overpass" pitchFamily="2" charset="0"/>
            </a:endParaRPr>
          </a:p>
        </p:txBody>
      </p:sp>
    </p:spTree>
    <p:extLst>
      <p:ext uri="{BB962C8B-B14F-4D97-AF65-F5344CB8AC3E}">
        <p14:creationId xmlns:p14="http://schemas.microsoft.com/office/powerpoint/2010/main" val="3143671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04812C46-200A-4DEB-A05E-3ED6C68C23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 name="Bildobjekt 1">
            <a:extLst>
              <a:ext uri="{FF2B5EF4-FFF2-40B4-BE49-F238E27FC236}">
                <a16:creationId xmlns:a16="http://schemas.microsoft.com/office/drawing/2014/main" id="{04325707-2AC6-84BA-3E49-AD0D9D265DCA}"/>
              </a:ext>
            </a:extLst>
          </p:cNvPr>
          <p:cNvPicPr>
            <a:picLocks noChangeAspect="1"/>
          </p:cNvPicPr>
          <p:nvPr/>
        </p:nvPicPr>
        <p:blipFill rotWithShape="1">
          <a:blip r:embed="rId3"/>
          <a:srcRect t="10728" b="894"/>
          <a:stretch/>
        </p:blipFill>
        <p:spPr>
          <a:xfrm>
            <a:off x="1" y="10"/>
            <a:ext cx="9669642" cy="6857990"/>
          </a:xfrm>
          <a:prstGeom prst="rect">
            <a:avLst/>
          </a:prstGeom>
        </p:spPr>
      </p:pic>
      <p:sp>
        <p:nvSpPr>
          <p:cNvPr id="11" name="Rectangle 10">
            <a:extLst>
              <a:ext uri="{FF2B5EF4-FFF2-40B4-BE49-F238E27FC236}">
                <a16:creationId xmlns:a16="http://schemas.microsoft.com/office/drawing/2014/main" id="{D1EA859B-E555-4109-94F3-6700E046E00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5125019" y="0"/>
            <a:ext cx="7066978" cy="6858000"/>
          </a:xfrm>
          <a:prstGeom prst="rect">
            <a:avLst/>
          </a:prstGeom>
          <a:gradFill>
            <a:gsLst>
              <a:gs pos="48000">
                <a:schemeClr val="bg1"/>
              </a:gs>
              <a:gs pos="35000">
                <a:schemeClr val="bg1">
                  <a:alpha val="77000"/>
                </a:schemeClr>
              </a:gs>
              <a:gs pos="19000">
                <a:schemeClr val="bg1">
                  <a:alpha val="38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textruta 3">
            <a:extLst>
              <a:ext uri="{FF2B5EF4-FFF2-40B4-BE49-F238E27FC236}">
                <a16:creationId xmlns:a16="http://schemas.microsoft.com/office/drawing/2014/main" id="{20362B18-3CC5-6DC6-AE45-B229F5F6D442}"/>
              </a:ext>
            </a:extLst>
          </p:cNvPr>
          <p:cNvSpPr txBox="1"/>
          <p:nvPr/>
        </p:nvSpPr>
        <p:spPr>
          <a:xfrm>
            <a:off x="7531610" y="2434201"/>
            <a:ext cx="3822189" cy="3742762"/>
          </a:xfrm>
          <a:prstGeom prst="rect">
            <a:avLst/>
          </a:prstGeom>
        </p:spPr>
        <p:txBody>
          <a:bodyPr vert="horz" lIns="91440" tIns="45720" rIns="91440" bIns="45720" rtlCol="0">
            <a:normAutofit/>
          </a:bodyPr>
          <a:lstStyle/>
          <a:p>
            <a:pPr algn="r">
              <a:lnSpc>
                <a:spcPct val="90000"/>
              </a:lnSpc>
              <a:spcAft>
                <a:spcPts val="600"/>
              </a:spcAft>
            </a:pPr>
            <a:r>
              <a:rPr lang="en-US" b="0" i="0" dirty="0">
                <a:effectLst/>
                <a:latin typeface="Overpass" pitchFamily="2" charset="0"/>
              </a:rPr>
              <a:t>Det </a:t>
            </a:r>
            <a:r>
              <a:rPr lang="en-US" b="0" i="0" dirty="0" err="1">
                <a:effectLst/>
                <a:latin typeface="Overpass" pitchFamily="2" charset="0"/>
              </a:rPr>
              <a:t>lagade</a:t>
            </a:r>
            <a:r>
              <a:rPr lang="en-US" b="0" i="0" dirty="0">
                <a:effectLst/>
                <a:latin typeface="Overpass" pitchFamily="2" charset="0"/>
              </a:rPr>
              <a:t> </a:t>
            </a:r>
            <a:r>
              <a:rPr lang="en-US" b="0" i="0" dirty="0" err="1">
                <a:effectLst/>
                <a:latin typeface="Overpass" pitchFamily="2" charset="0"/>
              </a:rPr>
              <a:t>arvet</a:t>
            </a:r>
            <a:r>
              <a:rPr lang="en-US" b="0" i="0" dirty="0">
                <a:effectLst/>
                <a:latin typeface="Overpass" pitchFamily="2" charset="0"/>
              </a:rPr>
              <a:t> /</a:t>
            </a:r>
            <a:br>
              <a:rPr lang="en-US" b="0" i="0" dirty="0">
                <a:effectLst/>
                <a:latin typeface="Overpass" pitchFamily="2" charset="0"/>
              </a:rPr>
            </a:br>
            <a:r>
              <a:rPr lang="en-US" b="0" i="0" dirty="0" err="1">
                <a:effectLst/>
                <a:latin typeface="Overpass" pitchFamily="2" charset="0"/>
              </a:rPr>
              <a:t>Valmistettu</a:t>
            </a:r>
            <a:r>
              <a:rPr lang="en-US" b="0" i="0" dirty="0">
                <a:effectLst/>
                <a:latin typeface="Overpass" pitchFamily="2" charset="0"/>
              </a:rPr>
              <a:t> </a:t>
            </a:r>
            <a:r>
              <a:rPr lang="en-US" b="0" i="0" dirty="0" err="1">
                <a:effectLst/>
                <a:latin typeface="Overpass" pitchFamily="2" charset="0"/>
              </a:rPr>
              <a:t>perintö</a:t>
            </a:r>
            <a:endParaRPr lang="en-US" dirty="0">
              <a:latin typeface="Overpass" pitchFamily="2" charset="0"/>
            </a:endParaRPr>
          </a:p>
        </p:txBody>
      </p:sp>
    </p:spTree>
    <p:extLst>
      <p:ext uri="{BB962C8B-B14F-4D97-AF65-F5344CB8AC3E}">
        <p14:creationId xmlns:p14="http://schemas.microsoft.com/office/powerpoint/2010/main" val="1779669573"/>
      </p:ext>
    </p:extLst>
  </p:cSld>
  <p:clrMapOvr>
    <a:masterClrMapping/>
  </p:clrMapOvr>
</p:sld>
</file>

<file path=ppt/theme/theme1.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t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94</TotalTime>
  <Words>2459</Words>
  <Application>Microsoft Office PowerPoint</Application>
  <PresentationFormat>Bredbild</PresentationFormat>
  <Paragraphs>77</Paragraphs>
  <Slides>15</Slides>
  <Notes>15</Notes>
  <HiddenSlides>0</HiddenSlides>
  <MMClips>0</MMClips>
  <ScaleCrop>false</ScaleCrop>
  <HeadingPairs>
    <vt:vector size="6" baseType="variant">
      <vt:variant>
        <vt:lpstr>Använt teckensnitt</vt:lpstr>
      </vt:variant>
      <vt:variant>
        <vt:i4>5</vt:i4>
      </vt:variant>
      <vt:variant>
        <vt:lpstr>Tema</vt:lpstr>
      </vt:variant>
      <vt:variant>
        <vt:i4>1</vt:i4>
      </vt:variant>
      <vt:variant>
        <vt:lpstr>Bildrubriker</vt:lpstr>
      </vt:variant>
      <vt:variant>
        <vt:i4>15</vt:i4>
      </vt:variant>
    </vt:vector>
  </HeadingPairs>
  <TitlesOfParts>
    <vt:vector size="21" baseType="lpstr">
      <vt:lpstr>Arial</vt:lpstr>
      <vt:lpstr>Calibri</vt:lpstr>
      <vt:lpstr>Calibri Light</vt:lpstr>
      <vt:lpstr>Overpass</vt:lpstr>
      <vt:lpstr>Overpass SemiBold</vt:lpstr>
      <vt:lpstr>Office-tema</vt:lpstr>
      <vt:lpstr>Finland finns inom mig</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lpstr>PowerPoint-presentation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Finland finns inom mig</dc:title>
  <dc:creator>Elin Henningsson</dc:creator>
  <cp:lastModifiedBy>Michael Olsson</cp:lastModifiedBy>
  <cp:revision>2</cp:revision>
  <dcterms:created xsi:type="dcterms:W3CDTF">2022-12-09T13:05:34Z</dcterms:created>
  <dcterms:modified xsi:type="dcterms:W3CDTF">2025-09-05T06:29:38Z</dcterms:modified>
</cp:coreProperties>
</file>